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5"/>
    <p:sldMasterId id="2147483660" r:id="rId6"/>
  </p:sldMasterIdLst>
  <p:notesMasterIdLst>
    <p:notesMasterId r:id="rId19"/>
  </p:notesMasterIdLst>
  <p:sldIdLst>
    <p:sldId id="256" r:id="rId7"/>
    <p:sldId id="258" r:id="rId8"/>
    <p:sldId id="263" r:id="rId9"/>
    <p:sldId id="273" r:id="rId10"/>
    <p:sldId id="275" r:id="rId11"/>
    <p:sldId id="276" r:id="rId12"/>
    <p:sldId id="277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Montserrat ExtraLight" panose="020B0604020202020204" charset="0"/>
      <p:regular r:id="rId26"/>
      <p:bold r:id="rId27"/>
      <p:italic r:id="rId28"/>
      <p:boldItalic r:id="rId29"/>
    </p:embeddedFont>
    <p:embeddedFont>
      <p:font typeface="Montserrat Light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01">
          <p15:clr>
            <a:srgbClr val="A4A3A4"/>
          </p15:clr>
        </p15:guide>
        <p15:guide id="2" pos="3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as Shuttleworth" initials="LS" lastIdx="1" clrIdx="0">
    <p:extLst>
      <p:ext uri="{19B8F6BF-5375-455C-9EA6-DF929625EA0E}">
        <p15:presenceInfo xmlns:p15="http://schemas.microsoft.com/office/powerpoint/2012/main" userId="S::lucas.shuttleworth@niab.com::2154b176-25ff-4a1d-ad83-bc4ba856b2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4201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2230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3840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62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8284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1027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3523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6748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6169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4864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76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AAC8-E76B-4F1E-9FE0-3918381D2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9C11C-674C-4AD9-986B-2EBE3A186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7A2A2-E83C-46F0-A858-3AAB08FA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046F-7348-4BE4-8E59-A517E1479FB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16C53-4A11-40B5-A625-64BF41CF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E8057-22E2-420F-8830-4F1A8F439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109-6F97-4845-BCA9-627586CBE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13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88306-CA65-4CC3-BF24-B810C3A35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6FDC8-E479-4B0F-91A3-509F96C27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59BCA-ABC1-49FE-BE6D-AF470731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046F-7348-4BE4-8E59-A517E1479FB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CEF63-50D9-4D10-84EF-EC4D60AAD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364E1-8BEA-4A65-A834-53D17C53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109-6F97-4845-BCA9-627586CBE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988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4FD-B912-41D0-B1E9-107CFFC5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FC0AB-69BA-4972-B6E5-F5412740B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B91DC-BB2B-4B09-B672-57DB520D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046F-7348-4BE4-8E59-A517E1479FB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FAF9D-8E62-49D4-8F99-14AF3E1A0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4B081-0E73-4A52-9F36-8C306184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109-6F97-4845-BCA9-627586CBE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930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8717-1B39-4615-9640-DC20596C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06A63-DC50-4607-9CD5-04046FE29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94F7D-0E3D-4B8C-9EA8-B9D893C3B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066FE-7AA3-43A1-A736-994990DE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046F-7348-4BE4-8E59-A517E1479FB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143AB-55AE-4061-BE1C-8AEAC657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8A78C-E05B-408D-96EC-72FC6676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109-6F97-4845-BCA9-627586CBE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455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B4B4-6DC1-4D3E-AB84-AA27F4D2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568E9-126F-4EF8-903E-B1EA2A6BA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65366-5D3E-498C-BB9E-8B2DCA7F3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E3ED2-3C99-4864-B182-DD97A3865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EB804-EF49-4811-95EF-18E43A086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C771DA-E007-4813-8374-5A1F35F0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046F-7348-4BE4-8E59-A517E1479FB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8DD96-1B62-433A-BF9F-DC930352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116D0-096C-4239-836D-9F94E09FA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109-6F97-4845-BCA9-627586CBE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793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45976-5AD7-417E-B6F9-2D69B856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F0286-D0A1-43BC-919A-318CF646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046F-7348-4BE4-8E59-A517E1479FB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B97AD-38F8-477D-9791-AF76B978D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9F35B-1297-4CD4-8B46-2CEA72A9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109-6F97-4845-BCA9-627586CBE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374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25BF7A-A18A-468D-BF31-DCE5D1F0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046F-7348-4BE4-8E59-A517E1479FB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C805E-2C0E-417E-B57F-72DD80229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BF360-B8D0-4F84-AAE8-4E5EC865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109-6F97-4845-BCA9-627586CBE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158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1D085-2D93-48E9-A025-0F941CDEC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8C237-F716-4BF2-BAE3-8AD17D3E3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C3726-63A9-49BB-ABB5-93C79F4E9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2F4AD-950F-49F5-B3F9-FAD6DD09A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046F-7348-4BE4-8E59-A517E1479FB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E38F0-7B03-463E-BB39-60E45DF6A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E65150-E5AF-457A-BFCD-BB5209A5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109-6F97-4845-BCA9-627586CBE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74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A1D85-D05E-4A33-9998-E5909C68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1A808-A6C1-4DBE-A1C6-DBB0ABED44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F5072-A6DC-470B-822A-12542D3DB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DE61A-BA42-441C-A4C0-BA51F162B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046F-7348-4BE4-8E59-A517E1479FB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03EE3-DE39-449E-AB3D-5EA34A39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221B3-7F81-4FA8-99A7-B90E356E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109-6F97-4845-BCA9-627586CBE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24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A2B9-6412-43FB-AE4B-154E1C09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27A0EB-1CBB-46E7-B1A7-D048494E7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41887-D1B3-4974-853A-C8B9C274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046F-7348-4BE4-8E59-A517E1479FB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6D1FF-5F1C-4618-9FDE-0F8E9183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0F195-762E-420C-9D42-D4C446509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109-6F97-4845-BCA9-627586CBE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62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1997D1-16F2-4C2A-8555-9AEE7F79C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EE4FA-1BEC-4F83-98AE-59575D681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580A6-E8C9-4F2D-BFD7-04A19B38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046F-7348-4BE4-8E59-A517E1479FB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DD346-141F-41FC-8B82-C17D827A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75CA1-65AC-4988-B3DC-034D6750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C109-6F97-4845-BCA9-627586CBE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27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9CB6FA-8FC2-4459-8073-53111B1A2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33152-AFDF-4218-B59E-617993E58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8FE14-7FCD-4EDB-8EAB-795A48A82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D046F-7348-4BE4-8E59-A517E1479FB9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6935C-490D-4075-ACC0-7C8E6522B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8DFC4-320A-4050-AF05-84000C9D5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C109-6F97-4845-BCA9-627586CBE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14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r="15331"/>
          <a:stretch/>
        </p:blipFill>
        <p:spPr>
          <a:xfrm>
            <a:off x="4441571" y="0"/>
            <a:ext cx="77504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-1" y="2020186"/>
            <a:ext cx="8694821" cy="2536933"/>
          </a:xfrm>
          <a:prstGeom prst="rect">
            <a:avLst/>
          </a:prstGeom>
          <a:solidFill>
            <a:srgbClr val="068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645241" y="1967023"/>
            <a:ext cx="788212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4800" i="0" u="none" strike="noStrike" cap="none" dirty="0" err="1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Horti-BlueC</a:t>
            </a:r>
            <a:endParaRPr sz="4800" i="0" u="none" strike="noStrike" cap="none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645241" y="2703877"/>
            <a:ext cx="78821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400" b="1" i="0" dirty="0">
                <a:solidFill>
                  <a:schemeClr val="bg1"/>
                </a:solidFill>
                <a:effectLst/>
                <a:latin typeface="Montserrat Light" panose="020B0604020202020204" charset="0"/>
              </a:rPr>
              <a:t>Direct reuse of spent coir growing medium in tabletop strawberry production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US" sz="2200" dirty="0">
              <a:solidFill>
                <a:schemeClr val="bg1"/>
              </a:solidFill>
              <a:latin typeface="Montserrat Light" panose="020B060402020202020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200" b="1" dirty="0">
                <a:solidFill>
                  <a:schemeClr val="bg1"/>
                </a:solidFill>
                <a:latin typeface="Montserrat Light" panose="020B0604020202020204" charset="0"/>
              </a:rPr>
              <a:t>Xiangming Xu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200" i="0" dirty="0">
                <a:solidFill>
                  <a:schemeClr val="bg1"/>
                </a:solidFill>
                <a:effectLst/>
                <a:latin typeface="Montserrat Light" panose="020B0604020202020204" charset="0"/>
              </a:rPr>
              <a:t>NIAB EMR, UK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lang="en-US" sz="2400" i="0" u="none" strike="noStrike" cap="none" dirty="0">
              <a:solidFill>
                <a:schemeClr val="bg1"/>
              </a:solidFill>
              <a:latin typeface="Montserrat Light" panose="020B0604020202020204" charset="0"/>
              <a:sym typeface="Arial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 t="7560" b="7042"/>
          <a:stretch/>
        </p:blipFill>
        <p:spPr>
          <a:xfrm>
            <a:off x="10934" y="15136"/>
            <a:ext cx="2291034" cy="9683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B733BA9-D3C8-45CE-999D-9D46A0E103CB}"/>
              </a:ext>
            </a:extLst>
          </p:cNvPr>
          <p:cNvGrpSpPr/>
          <p:nvPr/>
        </p:nvGrpSpPr>
        <p:grpSpPr>
          <a:xfrm>
            <a:off x="0" y="6110307"/>
            <a:ext cx="12192000" cy="747693"/>
            <a:chOff x="0" y="6110307"/>
            <a:chExt cx="12192000" cy="747693"/>
          </a:xfrm>
        </p:grpSpPr>
        <p:sp>
          <p:nvSpPr>
            <p:cNvPr id="9" name="Google Shape;119;p16">
              <a:extLst>
                <a:ext uri="{FF2B5EF4-FFF2-40B4-BE49-F238E27FC236}">
                  <a16:creationId xmlns:a16="http://schemas.microsoft.com/office/drawing/2014/main" id="{7A00B7F0-C9B0-4FE4-9229-A1E07F5777E2}"/>
                </a:ext>
              </a:extLst>
            </p:cNvPr>
            <p:cNvSpPr/>
            <p:nvPr/>
          </p:nvSpPr>
          <p:spPr>
            <a:xfrm>
              <a:off x="0" y="6110307"/>
              <a:ext cx="12192000" cy="74769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" name="Google Shape;120;p16">
              <a:extLst>
                <a:ext uri="{FF2B5EF4-FFF2-40B4-BE49-F238E27FC236}">
                  <a16:creationId xmlns:a16="http://schemas.microsoft.com/office/drawing/2014/main" id="{88081293-2C7F-44FF-8B6B-B9812EFDBD6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863747" y="6386696"/>
              <a:ext cx="876617" cy="2951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21;p16">
              <a:extLst>
                <a:ext uri="{FF2B5EF4-FFF2-40B4-BE49-F238E27FC236}">
                  <a16:creationId xmlns:a16="http://schemas.microsoft.com/office/drawing/2014/main" id="{0B34EA5C-C33F-4D1D-8D27-A7D70C3486DC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02573" y="6288657"/>
              <a:ext cx="437021" cy="3868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2;p16">
              <a:extLst>
                <a:ext uri="{FF2B5EF4-FFF2-40B4-BE49-F238E27FC236}">
                  <a16:creationId xmlns:a16="http://schemas.microsoft.com/office/drawing/2014/main" id="{C379EDA6-1A40-44E7-BCE7-458770087119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02943" y="6459434"/>
              <a:ext cx="659758" cy="216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23;p16">
              <a:extLst>
                <a:ext uri="{FF2B5EF4-FFF2-40B4-BE49-F238E27FC236}">
                  <a16:creationId xmlns:a16="http://schemas.microsoft.com/office/drawing/2014/main" id="{FC026927-BAFF-40D1-A78A-6163BFA80936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179271" y="6387864"/>
              <a:ext cx="1438006" cy="235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24;p16">
              <a:extLst>
                <a:ext uri="{FF2B5EF4-FFF2-40B4-BE49-F238E27FC236}">
                  <a16:creationId xmlns:a16="http://schemas.microsoft.com/office/drawing/2014/main" id="{F03A330A-BCC4-44C1-94EE-3402C848C681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390199" y="6382364"/>
              <a:ext cx="1183263" cy="2988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25;p16">
              <a:extLst>
                <a:ext uri="{FF2B5EF4-FFF2-40B4-BE49-F238E27FC236}">
                  <a16:creationId xmlns:a16="http://schemas.microsoft.com/office/drawing/2014/main" id="{9312E8AF-5DAF-4821-948F-0E0E79D43A78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591134" y="6110307"/>
              <a:ext cx="832075" cy="6933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26;p16">
              <a:extLst>
                <a:ext uri="{FF2B5EF4-FFF2-40B4-BE49-F238E27FC236}">
                  <a16:creationId xmlns:a16="http://schemas.microsoft.com/office/drawing/2014/main" id="{8A4414AE-992E-4472-A6F7-41A4BE4518B2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955308" y="6309441"/>
              <a:ext cx="1046367" cy="3723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27;p16">
              <a:extLst>
                <a:ext uri="{FF2B5EF4-FFF2-40B4-BE49-F238E27FC236}">
                  <a16:creationId xmlns:a16="http://schemas.microsoft.com/office/drawing/2014/main" id="{54D2D892-AE66-4BEE-A26E-9BA5D3F35919}"/>
                </a:ext>
              </a:extLst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383521" y="6298308"/>
              <a:ext cx="832076" cy="4519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35;p16">
              <a:extLst>
                <a:ext uri="{FF2B5EF4-FFF2-40B4-BE49-F238E27FC236}">
                  <a16:creationId xmlns:a16="http://schemas.microsoft.com/office/drawing/2014/main" id="{A671DAF2-36AC-475B-A4D1-FBB6E00530E7}"/>
                </a:ext>
              </a:extLst>
            </p:cNvPr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7549401" y="6278095"/>
              <a:ext cx="1437999" cy="3570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 amt="79000"/>
          </a:blip>
          <a:srcRect l="16507" t="5113" r="13143" b="27240"/>
          <a:stretch/>
        </p:blipFill>
        <p:spPr>
          <a:xfrm>
            <a:off x="7056316" y="3557811"/>
            <a:ext cx="5148039" cy="33001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 rot="5400000">
            <a:off x="7967884" y="2634161"/>
            <a:ext cx="3300189" cy="5148038"/>
          </a:xfrm>
          <a:prstGeom prst="rtTriangl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-2900" y="382912"/>
            <a:ext cx="8662805" cy="1088593"/>
          </a:xfrm>
          <a:prstGeom prst="rect">
            <a:avLst/>
          </a:prstGeom>
          <a:solidFill>
            <a:srgbClr val="068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370303" y="2971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Light"/>
              <a:buNone/>
            </a:pPr>
            <a:r>
              <a:rPr lang="en-US" sz="4000" dirty="0">
                <a:solidFill>
                  <a:schemeClr val="lt1"/>
                </a:solidFill>
                <a:latin typeface="Montserrat Light"/>
                <a:sym typeface="Montserrat Light"/>
              </a:rPr>
              <a:t>Results - 2020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7685783" y="1917012"/>
            <a:ext cx="4192061" cy="164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Brix levels did not differ between all treatments</a:t>
            </a:r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5">
            <a:alphaModFix/>
          </a:blip>
          <a:srcRect t="7560" b="7042"/>
          <a:stretch/>
        </p:blipFill>
        <p:spPr>
          <a:xfrm>
            <a:off x="10144120" y="5875991"/>
            <a:ext cx="1876350" cy="79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2434AB03-76A9-4E10-805F-B7802C87E7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43"/>
          <a:stretch/>
        </p:blipFill>
        <p:spPr>
          <a:xfrm>
            <a:off x="180000" y="1620000"/>
            <a:ext cx="7663101" cy="47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1858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 amt="79000"/>
          </a:blip>
          <a:srcRect l="16507" t="5113" r="13143" b="27240"/>
          <a:stretch/>
        </p:blipFill>
        <p:spPr>
          <a:xfrm>
            <a:off x="7056316" y="3557811"/>
            <a:ext cx="5148039" cy="33001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 rot="5400000">
            <a:off x="7967884" y="2634161"/>
            <a:ext cx="3300189" cy="5148038"/>
          </a:xfrm>
          <a:prstGeom prst="rtTriangl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-2900" y="382912"/>
            <a:ext cx="8662805" cy="1088593"/>
          </a:xfrm>
          <a:prstGeom prst="rect">
            <a:avLst/>
          </a:prstGeom>
          <a:solidFill>
            <a:srgbClr val="068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370303" y="2230542"/>
            <a:ext cx="8289603" cy="364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was a small but significant yield decline associated with used coir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Montserrat ExtraLight"/>
                <a:cs typeface="Calibri" panose="020F0502020204030204" pitchFamily="34" charset="0"/>
                <a:sym typeface="Montserrat ExtraLight"/>
              </a:rPr>
              <a:t>Such a decline does not offset the cost associated with buying/managing fresh coir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Montserrat ExtraLight"/>
                <a:cs typeface="Calibri" panose="020F0502020204030204" pitchFamily="34" charset="0"/>
                <a:sym typeface="Montserrat ExtraLight"/>
              </a:rPr>
              <a:t>In the near future, we are going to investigate whether using beneficial microbes might improve productivity in spent coir</a:t>
            </a:r>
            <a:endParaRPr lang="en-US" sz="24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370303" y="2971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Light"/>
              <a:buNone/>
            </a:pPr>
            <a:r>
              <a:rPr lang="en-US" sz="4000" dirty="0">
                <a:solidFill>
                  <a:schemeClr val="lt1"/>
                </a:solidFill>
                <a:latin typeface="Montserrat Light"/>
                <a:sym typeface="Montserrat Light"/>
              </a:rPr>
              <a:t>Conclusions</a:t>
            </a:r>
            <a:endParaRPr dirty="0"/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 t="7560" b="7042"/>
          <a:stretch/>
        </p:blipFill>
        <p:spPr>
          <a:xfrm>
            <a:off x="10144120" y="5875991"/>
            <a:ext cx="1876350" cy="79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v Treated Grow Bag Slabs Best Growing Media For Tomatoes,Bell Pepper, Strawberry In Greenhouses - Buy Grow Bag Slabs,Uv Treated Grow Bag Slabs,Uv  Treated Grow Bag Slabs In Greenhouses Product on Alibaba.com">
            <a:extLst>
              <a:ext uri="{FF2B5EF4-FFF2-40B4-BE49-F238E27FC236}">
                <a16:creationId xmlns:a16="http://schemas.microsoft.com/office/drawing/2014/main" id="{7B7CC749-F837-4135-BDDD-63C7D1777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72" y="122577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966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 amt="79000"/>
          </a:blip>
          <a:srcRect l="16507" t="5113" r="13143" b="27240"/>
          <a:stretch/>
        </p:blipFill>
        <p:spPr>
          <a:xfrm>
            <a:off x="7043961" y="3558085"/>
            <a:ext cx="5148039" cy="33001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 rot="5400000">
            <a:off x="7967884" y="2634161"/>
            <a:ext cx="3300189" cy="5148038"/>
          </a:xfrm>
          <a:prstGeom prst="rtTriangl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-2900" y="382912"/>
            <a:ext cx="8662805" cy="1088593"/>
          </a:xfrm>
          <a:prstGeom prst="rect">
            <a:avLst/>
          </a:prstGeom>
          <a:solidFill>
            <a:srgbClr val="068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370303" y="2230542"/>
            <a:ext cx="8289603" cy="364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</a:pPr>
            <a:r>
              <a:rPr kumimoji="0" lang="en-US" altLang="en-US" sz="3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Interreg 2 Seas </a:t>
            </a:r>
            <a:r>
              <a:rPr kumimoji="0" lang="en-US" altLang="en-US" sz="32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kumimoji="0" lang="en-US" altLang="en-US" sz="3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2014-2020 co-funded by the European Regional Development Fund under subsidy contract No 2S03-046, and B</a:t>
            </a:r>
            <a:r>
              <a:rPr kumimoji="0" lang="en-GB" altLang="en-US" sz="32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erry</a:t>
            </a:r>
            <a:r>
              <a:rPr kumimoji="0" lang="en-GB" altLang="en-US" sz="3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Gardens Ltd, UK.</a:t>
            </a:r>
          </a:p>
          <a:p>
            <a:pPr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GB" altLang="en-US" sz="3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ILVO and TNO supplied biochar</a:t>
            </a:r>
            <a:endParaRPr kumimoji="0" lang="en-US" altLang="en-US" sz="3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GB" altLang="en-US" sz="3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NIAB </a:t>
            </a:r>
            <a:r>
              <a:rPr lang="en-GB" altLang="en-US" sz="3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EMR pathology team</a:t>
            </a:r>
            <a:endParaRPr kumimoji="0" lang="en-GB" altLang="en-US" sz="3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370303" y="2971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Light"/>
              <a:buNone/>
            </a:pPr>
            <a:r>
              <a:rPr lang="en-US" sz="4000" dirty="0">
                <a:solidFill>
                  <a:schemeClr val="lt1"/>
                </a:solidFill>
                <a:latin typeface="Montserrat Light"/>
                <a:sym typeface="Montserrat Light"/>
              </a:rPr>
              <a:t>Acknowledgements</a:t>
            </a:r>
            <a:endParaRPr dirty="0"/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 t="7560" b="7042"/>
          <a:stretch/>
        </p:blipFill>
        <p:spPr>
          <a:xfrm>
            <a:off x="10144120" y="5875991"/>
            <a:ext cx="1876350" cy="79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v Treated Grow Bag Slabs Best Growing Media For Tomatoes,Bell Pepper, Strawberry In Greenhouses - Buy Grow Bag Slabs,Uv Treated Grow Bag Slabs,Uv  Treated Grow Bag Slabs In Greenhouses Product on Alibaba.com">
            <a:extLst>
              <a:ext uri="{FF2B5EF4-FFF2-40B4-BE49-F238E27FC236}">
                <a16:creationId xmlns:a16="http://schemas.microsoft.com/office/drawing/2014/main" id="{7B7CC749-F837-4135-BDDD-63C7D1777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72" y="122577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6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 amt="79000"/>
          </a:blip>
          <a:srcRect l="16507" t="5113" r="13143" b="27240"/>
          <a:stretch/>
        </p:blipFill>
        <p:spPr>
          <a:xfrm>
            <a:off x="7056316" y="3557811"/>
            <a:ext cx="5148039" cy="33001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 rot="5400000">
            <a:off x="7967884" y="2634161"/>
            <a:ext cx="3300189" cy="5148038"/>
          </a:xfrm>
          <a:prstGeom prst="rtTriangl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-1" y="207202"/>
            <a:ext cx="8585674" cy="1088593"/>
          </a:xfrm>
          <a:prstGeom prst="rect">
            <a:avLst/>
          </a:prstGeom>
          <a:solidFill>
            <a:srgbClr val="068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369249" y="1990393"/>
            <a:ext cx="8216424" cy="364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200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Coconut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coir, a by-product of coconut production, is the main strawberry growing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medium in the UK.</a:t>
            </a:r>
          </a:p>
          <a:p>
            <a:pPr marL="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200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 more sustainable option than peat-based media</a:t>
            </a:r>
          </a:p>
          <a:p>
            <a:pPr marL="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200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usually used only for one growing season and occasionally for two seasons</a:t>
            </a:r>
          </a:p>
          <a:p>
            <a:pPr marL="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200"/>
            </a:pP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Spent coir is not re-used primarily because of the perceived yield decline associated with spent coir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370303" y="887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Light"/>
              <a:buNone/>
            </a:pPr>
            <a:r>
              <a:rPr lang="en-US" sz="4000" dirty="0">
                <a:solidFill>
                  <a:schemeClr val="lt1"/>
                </a:solidFill>
                <a:latin typeface="Montserrat Light"/>
                <a:sym typeface="Montserrat Light"/>
              </a:rPr>
              <a:t>Background</a:t>
            </a:r>
            <a:endParaRPr dirty="0"/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 t="7560" b="7042"/>
          <a:stretch/>
        </p:blipFill>
        <p:spPr>
          <a:xfrm>
            <a:off x="10144120" y="5875991"/>
            <a:ext cx="1876350" cy="79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6C4539-6808-4A94-9342-1679A6FAF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673" y="0"/>
            <a:ext cx="3592285" cy="279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ecision Plus growbag for strawberries in white plastic">
            <a:extLst>
              <a:ext uri="{FF2B5EF4-FFF2-40B4-BE49-F238E27FC236}">
                <a16:creationId xmlns:a16="http://schemas.microsoft.com/office/drawing/2014/main" id="{E5C9787E-5523-4EE1-BDED-D2D318CD7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790" b="9512"/>
          <a:stretch/>
        </p:blipFill>
        <p:spPr bwMode="auto">
          <a:xfrm>
            <a:off x="8695153" y="2981697"/>
            <a:ext cx="2190750" cy="14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 amt="79000"/>
          </a:blip>
          <a:srcRect l="16507" t="5113" r="13143" b="27240"/>
          <a:stretch/>
        </p:blipFill>
        <p:spPr>
          <a:xfrm>
            <a:off x="7056316" y="3557811"/>
            <a:ext cx="5148039" cy="33001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 rot="5400000">
            <a:off x="7967884" y="2634161"/>
            <a:ext cx="3300189" cy="5148038"/>
          </a:xfrm>
          <a:prstGeom prst="rtTriangl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-2900" y="382912"/>
            <a:ext cx="8662805" cy="1088593"/>
          </a:xfrm>
          <a:prstGeom prst="rect">
            <a:avLst/>
          </a:prstGeom>
          <a:solidFill>
            <a:srgbClr val="068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370303" y="2230542"/>
            <a:ext cx="8289603" cy="364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Determine strawberry fruit yield and quality in used and fresh coir.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etermine if biochar amendment of used coir affects fruit yield and quality.</a:t>
            </a:r>
            <a:endParaRPr lang="en-US" sz="24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370303" y="2971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Light"/>
              <a:buNone/>
            </a:pPr>
            <a:r>
              <a:rPr lang="en-US" sz="4000" dirty="0">
                <a:solidFill>
                  <a:schemeClr val="lt1"/>
                </a:solidFill>
                <a:latin typeface="Montserrat Light"/>
                <a:sym typeface="Montserrat Light"/>
              </a:rPr>
              <a:t>Aims</a:t>
            </a:r>
            <a:endParaRPr dirty="0"/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 t="7560" b="7042"/>
          <a:stretch/>
        </p:blipFill>
        <p:spPr>
          <a:xfrm>
            <a:off x="10144120" y="5875991"/>
            <a:ext cx="1876350" cy="79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Uv Treated Grow Bag Slabs Best Growing Media For Tomatoes,Bell Pepper, Strawberry In Greenhouses - Buy Grow Bag Slabs,Uv Treated Grow Bag Slabs,Uv  Treated Grow Bag Slabs In Greenhouses Product on Alibaba.com">
            <a:extLst>
              <a:ext uri="{FF2B5EF4-FFF2-40B4-BE49-F238E27FC236}">
                <a16:creationId xmlns:a16="http://schemas.microsoft.com/office/drawing/2014/main" id="{7B7CC749-F837-4135-BDDD-63C7D1777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72" y="122577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41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 amt="79000"/>
          </a:blip>
          <a:srcRect l="16507" t="5113" r="13143" b="27240"/>
          <a:stretch/>
        </p:blipFill>
        <p:spPr>
          <a:xfrm>
            <a:off x="7056316" y="3557811"/>
            <a:ext cx="5148039" cy="33001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 rot="5400000">
            <a:off x="7967884" y="2634161"/>
            <a:ext cx="3300189" cy="5148038"/>
          </a:xfrm>
          <a:prstGeom prst="rtTriangl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-2900" y="382912"/>
            <a:ext cx="8662805" cy="1088593"/>
          </a:xfrm>
          <a:prstGeom prst="rect">
            <a:avLst/>
          </a:prstGeom>
          <a:solidFill>
            <a:srgbClr val="068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370303" y="2971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Light"/>
              <a:buNone/>
            </a:pPr>
            <a:r>
              <a:rPr lang="en-US" sz="4000" dirty="0">
                <a:solidFill>
                  <a:schemeClr val="lt1"/>
                </a:solidFill>
                <a:latin typeface="Montserrat Light"/>
                <a:sym typeface="Montserrat Light"/>
              </a:rPr>
              <a:t>Experimental approaches</a:t>
            </a:r>
            <a:endParaRPr dirty="0"/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4">
            <a:alphaModFix/>
          </a:blip>
          <a:srcRect t="7560" b="7042"/>
          <a:stretch/>
        </p:blipFill>
        <p:spPr>
          <a:xfrm>
            <a:off x="10144120" y="5875991"/>
            <a:ext cx="1876350" cy="7930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11CB06-9926-4C1F-8F97-EAE5A5B6C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95525"/>
              </p:ext>
            </p:extLst>
          </p:nvPr>
        </p:nvGraphicFramePr>
        <p:xfrm>
          <a:off x="0" y="2070793"/>
          <a:ext cx="12191998" cy="1694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28897770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45387219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19409251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96024847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29374555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86188072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14318557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03423549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29126072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73562998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88175358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72571533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37413692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4896837"/>
                    </a:ext>
                  </a:extLst>
                </a:gridCol>
              </a:tblGrid>
              <a:tr h="429522">
                <a:tc gridSpan="2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Oak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Mixed wood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Unamended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6232110"/>
                  </a:ext>
                </a:extLst>
              </a:tr>
              <a:tr h="41388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Coir age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1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3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1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3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1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3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137853"/>
                  </a:ext>
                </a:extLst>
              </a:tr>
              <a:tr h="23730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Year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2018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x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x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x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x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24181110"/>
                  </a:ext>
                </a:extLst>
              </a:tr>
              <a:tr h="237305"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x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x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3519648"/>
                  </a:ext>
                </a:extLst>
              </a:tr>
              <a:tr h="237305"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cap="none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x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>
                          <a:effectLst/>
                        </a:rPr>
                        <a:t>x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effectLst/>
                        </a:rPr>
                        <a:t>x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9215844"/>
                  </a:ext>
                </a:extLst>
              </a:tr>
            </a:tbl>
          </a:graphicData>
        </a:graphic>
      </p:graphicFrame>
      <p:sp>
        <p:nvSpPr>
          <p:cNvPr id="12" name="Google Shape;112;p15">
            <a:extLst>
              <a:ext uri="{FF2B5EF4-FFF2-40B4-BE49-F238E27FC236}">
                <a16:creationId xmlns:a16="http://schemas.microsoft.com/office/drawing/2014/main" id="{E026FA7E-62B6-42D4-8B37-5A27F5AD83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0302" y="3858816"/>
            <a:ext cx="8672098" cy="270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Biochar was added once at the beginning: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Fresh or one-season-old coir in 2018</a:t>
            </a:r>
          </a:p>
          <a:p>
            <a:pPr lvl="1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f</a:t>
            </a: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resh coir in 2019 and 2020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Coir bags from 2018 reused in 2019, and those from 2019 reused in 2020</a:t>
            </a:r>
            <a:endParaRPr lang="en-US" sz="20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45D62C-C6C2-4AD5-9820-310153E9949A}"/>
              </a:ext>
            </a:extLst>
          </p:cNvPr>
          <p:cNvSpPr txBox="1"/>
          <p:nvPr/>
        </p:nvSpPr>
        <p:spPr>
          <a:xfrm>
            <a:off x="3986723" y="1660149"/>
            <a:ext cx="6114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en-GB" sz="2400" b="1" u="none" strike="noStrike" dirty="0">
                <a:effectLst/>
              </a:rPr>
              <a:t>Biochar</a:t>
            </a:r>
            <a:endParaRPr lang="en-GB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1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 amt="79000"/>
          </a:blip>
          <a:srcRect l="16507" t="5113" r="13143" b="27240"/>
          <a:stretch/>
        </p:blipFill>
        <p:spPr>
          <a:xfrm>
            <a:off x="7056316" y="3557811"/>
            <a:ext cx="5148039" cy="33001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 rot="5400000">
            <a:off x="7967884" y="2634161"/>
            <a:ext cx="3300189" cy="5148038"/>
          </a:xfrm>
          <a:prstGeom prst="rtTriangl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-2900" y="382912"/>
            <a:ext cx="8662805" cy="1088593"/>
          </a:xfrm>
          <a:prstGeom prst="rect">
            <a:avLst/>
          </a:prstGeom>
          <a:solidFill>
            <a:srgbClr val="068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370303" y="2971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Light"/>
              <a:buNone/>
            </a:pPr>
            <a:r>
              <a:rPr lang="en-US" sz="4000" dirty="0">
                <a:solidFill>
                  <a:schemeClr val="lt1"/>
                </a:solidFill>
                <a:latin typeface="Montserrat Light"/>
                <a:sym typeface="Montserrat Light"/>
              </a:rPr>
              <a:t>Experimental design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370303" y="2230542"/>
            <a:ext cx="8289603" cy="364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 block design with four blocks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Montserrat ExtraLight"/>
                <a:cs typeface="Calibri" panose="020F0502020204030204" pitchFamily="34" charset="0"/>
                <a:sym typeface="Montserrat ExtraLight"/>
              </a:rPr>
              <a:t>Each plot has four coir bags assigned to one treatment (8-10 plants each bag)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Montserrat ExtraLight"/>
                <a:cs typeface="Calibri" panose="020F0502020204030204" pitchFamily="34" charset="0"/>
                <a:sym typeface="Montserrat ExtraLight"/>
              </a:rPr>
              <a:t>A June-bearer cultivar used in 2018 and 2019, an ever-bearer cultivar used in 2020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Montserrat ExtraLight"/>
                <a:cs typeface="Calibri" panose="020F0502020204030204" pitchFamily="34" charset="0"/>
                <a:sym typeface="Montserrat ExtraLight"/>
              </a:rPr>
              <a:t>Planted late in 2020 due to covid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ea typeface="Montserrat ExtraLight"/>
                <a:cs typeface="Calibri" panose="020F0502020204030204" pitchFamily="34" charset="0"/>
                <a:sym typeface="Montserrat ExtraLight"/>
              </a:rPr>
              <a:t>Yield, brix and plant mortality were assessed</a:t>
            </a:r>
            <a:endParaRPr lang="en-US" sz="2400" dirty="0"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5">
            <a:alphaModFix/>
          </a:blip>
          <a:srcRect t="7560" b="7042"/>
          <a:stretch/>
        </p:blipFill>
        <p:spPr>
          <a:xfrm>
            <a:off x="10144120" y="5875991"/>
            <a:ext cx="1876350" cy="79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Image 1 - Milwaukee Instruments MA871 Digital Brix Refractometer, Range 0-85%">
            <a:extLst>
              <a:ext uri="{FF2B5EF4-FFF2-40B4-BE49-F238E27FC236}">
                <a16:creationId xmlns:a16="http://schemas.microsoft.com/office/drawing/2014/main" id="{9824E0F5-F669-4B80-BB96-577F20221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390" y="1603179"/>
            <a:ext cx="1416262" cy="98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64C3AB-F262-43F6-90A9-734DAB4BB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52" y="-4207"/>
            <a:ext cx="2274060" cy="4042774"/>
          </a:xfrm>
          <a:prstGeom prst="rect">
            <a:avLst/>
          </a:prstGeom>
        </p:spPr>
      </p:pic>
      <p:pic>
        <p:nvPicPr>
          <p:cNvPr id="11" name="Picture 4" descr="Strawberry 'Malling Centenary' | Van Meuwen">
            <a:extLst>
              <a:ext uri="{FF2B5EF4-FFF2-40B4-BE49-F238E27FC236}">
                <a16:creationId xmlns:a16="http://schemas.microsoft.com/office/drawing/2014/main" id="{D4F1DE9F-7B91-4986-AD30-9B308CFB8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732" y="2743788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1576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 amt="79000"/>
          </a:blip>
          <a:srcRect l="16507" t="5113" r="13143" b="27240"/>
          <a:stretch/>
        </p:blipFill>
        <p:spPr>
          <a:xfrm>
            <a:off x="7056316" y="3557811"/>
            <a:ext cx="5148039" cy="33001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 rot="5400000">
            <a:off x="7967884" y="2634161"/>
            <a:ext cx="3300189" cy="5148038"/>
          </a:xfrm>
          <a:prstGeom prst="rtTriangl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-2900" y="382912"/>
            <a:ext cx="8662805" cy="1088593"/>
          </a:xfrm>
          <a:prstGeom prst="rect">
            <a:avLst/>
          </a:prstGeom>
          <a:solidFill>
            <a:srgbClr val="068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370303" y="2971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Light"/>
              <a:buNone/>
            </a:pPr>
            <a:r>
              <a:rPr lang="en-US" sz="4000" dirty="0">
                <a:solidFill>
                  <a:schemeClr val="lt1"/>
                </a:solidFill>
                <a:latin typeface="Montserrat Light"/>
                <a:sym typeface="Montserrat Light"/>
              </a:rPr>
              <a:t>Results - 2018</a:t>
            </a:r>
            <a:endParaRPr dirty="0"/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5">
            <a:alphaModFix/>
          </a:blip>
          <a:srcRect t="7560" b="7042"/>
          <a:stretch/>
        </p:blipFill>
        <p:spPr>
          <a:xfrm>
            <a:off x="10144120" y="5875991"/>
            <a:ext cx="1876350" cy="79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B622EC4C-633F-4FA2-8D1C-87AEB5A912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r="2886" b="1562"/>
          <a:stretch/>
        </p:blipFill>
        <p:spPr>
          <a:xfrm>
            <a:off x="180000" y="1620000"/>
            <a:ext cx="7691381" cy="4677105"/>
          </a:xfrm>
          <a:prstGeom prst="rect">
            <a:avLst/>
          </a:prstGeom>
        </p:spPr>
      </p:pic>
      <p:sp>
        <p:nvSpPr>
          <p:cNvPr id="15" name="Google Shape;112;p15">
            <a:extLst>
              <a:ext uri="{FF2B5EF4-FFF2-40B4-BE49-F238E27FC236}">
                <a16:creationId xmlns:a16="http://schemas.microsoft.com/office/drawing/2014/main" id="{359BB263-F1D2-4398-85C4-455E7F8E98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85783" y="1917012"/>
            <a:ext cx="4192061" cy="164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Yield did not differ between coir ages and between biochar treatments</a:t>
            </a:r>
          </a:p>
        </p:txBody>
      </p:sp>
    </p:spTree>
    <p:extLst>
      <p:ext uri="{BB962C8B-B14F-4D97-AF65-F5344CB8AC3E}">
        <p14:creationId xmlns:p14="http://schemas.microsoft.com/office/powerpoint/2010/main" val="313761780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 amt="79000"/>
          </a:blip>
          <a:srcRect l="16507" t="5113" r="13143" b="27240"/>
          <a:stretch/>
        </p:blipFill>
        <p:spPr>
          <a:xfrm>
            <a:off x="7056316" y="3557811"/>
            <a:ext cx="5148039" cy="33001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 rot="5400000">
            <a:off x="7967884" y="2634161"/>
            <a:ext cx="3300189" cy="5148038"/>
          </a:xfrm>
          <a:prstGeom prst="rtTriangl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-2900" y="382912"/>
            <a:ext cx="8662805" cy="1088593"/>
          </a:xfrm>
          <a:prstGeom prst="rect">
            <a:avLst/>
          </a:prstGeom>
          <a:solidFill>
            <a:srgbClr val="068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370303" y="2971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Light"/>
              <a:buNone/>
            </a:pPr>
            <a:r>
              <a:rPr lang="en-US" sz="4000" dirty="0">
                <a:solidFill>
                  <a:schemeClr val="lt1"/>
                </a:solidFill>
                <a:latin typeface="Montserrat Light"/>
                <a:sym typeface="Montserrat Light"/>
              </a:rPr>
              <a:t>Results - 2019</a:t>
            </a:r>
            <a:endParaRPr dirty="0"/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5">
            <a:alphaModFix/>
          </a:blip>
          <a:srcRect t="7560" b="7042"/>
          <a:stretch/>
        </p:blipFill>
        <p:spPr>
          <a:xfrm>
            <a:off x="10144120" y="5875991"/>
            <a:ext cx="1876350" cy="79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2DD83C52-3AAB-4117-A9FE-237A926BB72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243"/>
          <a:stretch/>
        </p:blipFill>
        <p:spPr>
          <a:xfrm>
            <a:off x="180000" y="1620000"/>
            <a:ext cx="7663101" cy="4751329"/>
          </a:xfrm>
          <a:prstGeom prst="rect">
            <a:avLst/>
          </a:prstGeom>
        </p:spPr>
      </p:pic>
      <p:pic>
        <p:nvPicPr>
          <p:cNvPr id="12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4151FAAF-33AF-4F43-8DFF-8BB323FE69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5877"/>
          <a:stretch/>
        </p:blipFill>
        <p:spPr>
          <a:xfrm>
            <a:off x="8030401" y="1557233"/>
            <a:ext cx="4173954" cy="337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2940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 amt="79000"/>
          </a:blip>
          <a:srcRect l="16507" t="5113" r="13143" b="27240"/>
          <a:stretch/>
        </p:blipFill>
        <p:spPr>
          <a:xfrm>
            <a:off x="7056316" y="3557811"/>
            <a:ext cx="5148039" cy="33001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 rot="5400000">
            <a:off x="7967884" y="2634161"/>
            <a:ext cx="3300189" cy="5148038"/>
          </a:xfrm>
          <a:prstGeom prst="rtTriangl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-2900" y="382912"/>
            <a:ext cx="8662805" cy="1088593"/>
          </a:xfrm>
          <a:prstGeom prst="rect">
            <a:avLst/>
          </a:prstGeom>
          <a:solidFill>
            <a:srgbClr val="068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370303" y="2971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Light"/>
              <a:buNone/>
            </a:pPr>
            <a:r>
              <a:rPr lang="en-US" sz="4000" dirty="0">
                <a:solidFill>
                  <a:schemeClr val="lt1"/>
                </a:solidFill>
                <a:latin typeface="Montserrat Light"/>
                <a:sym typeface="Montserrat Light"/>
              </a:rPr>
              <a:t>Results - 2020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7685783" y="1917012"/>
            <a:ext cx="4192061" cy="164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Yield differed between coir ages but not between biochar treatments</a:t>
            </a:r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5">
            <a:alphaModFix/>
          </a:blip>
          <a:srcRect t="7560" b="7042"/>
          <a:stretch/>
        </p:blipFill>
        <p:spPr>
          <a:xfrm>
            <a:off x="10144120" y="5875991"/>
            <a:ext cx="1876350" cy="79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B2D151B8-0D4C-4895-9278-63EA217138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648"/>
          <a:stretch/>
        </p:blipFill>
        <p:spPr>
          <a:xfrm>
            <a:off x="180000" y="1620000"/>
            <a:ext cx="7710235" cy="468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4265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 amt="79000"/>
          </a:blip>
          <a:srcRect l="16507" t="5113" r="13143" b="27240"/>
          <a:stretch/>
        </p:blipFill>
        <p:spPr>
          <a:xfrm>
            <a:off x="7056316" y="3557811"/>
            <a:ext cx="5148039" cy="330019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/>
          <p:nvPr/>
        </p:nvSpPr>
        <p:spPr>
          <a:xfrm rot="5400000">
            <a:off x="7967884" y="2634161"/>
            <a:ext cx="3300189" cy="5148038"/>
          </a:xfrm>
          <a:prstGeom prst="rtTriangl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-2900" y="382912"/>
            <a:ext cx="8662805" cy="1088593"/>
          </a:xfrm>
          <a:prstGeom prst="rect">
            <a:avLst/>
          </a:prstGeom>
          <a:solidFill>
            <a:srgbClr val="068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370303" y="2971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Light"/>
              <a:buNone/>
            </a:pPr>
            <a:r>
              <a:rPr lang="en-US" sz="4000" dirty="0">
                <a:solidFill>
                  <a:schemeClr val="lt1"/>
                </a:solidFill>
                <a:latin typeface="Montserrat Light"/>
                <a:sym typeface="Montserrat Light"/>
              </a:rPr>
              <a:t>Results - 2020</a:t>
            </a:r>
            <a:endParaRPr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1"/>
          </p:nvPr>
        </p:nvSpPr>
        <p:spPr>
          <a:xfrm>
            <a:off x="7685783" y="1917012"/>
            <a:ext cx="4192061" cy="164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Yield reduction at an annual rate of 6.7%, irrespective of biochar amendment</a:t>
            </a:r>
          </a:p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5">
            <a:alphaModFix/>
          </a:blip>
          <a:srcRect t="7560" b="7042"/>
          <a:stretch/>
        </p:blipFill>
        <p:spPr>
          <a:xfrm>
            <a:off x="10144120" y="5875991"/>
            <a:ext cx="1876350" cy="79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F6C5D21D-42C8-4294-B18B-DCB2591FB0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523"/>
          <a:stretch/>
        </p:blipFill>
        <p:spPr>
          <a:xfrm>
            <a:off x="180000" y="1620000"/>
            <a:ext cx="7615967" cy="46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2988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3BF2F97932749A3121527FCEB840D" ma:contentTypeVersion="15" ma:contentTypeDescription="Create a new document." ma:contentTypeScope="" ma:versionID="5acd62e6229b9d670a78089bbd92e50d">
  <xsd:schema xmlns:xsd="http://www.w3.org/2001/XMLSchema" xmlns:xs="http://www.w3.org/2001/XMLSchema" xmlns:p="http://schemas.microsoft.com/office/2006/metadata/properties" xmlns:ns2="665e2529-1f9a-4059-952b-de8726435618" xmlns:ns3="03824690-0fe2-498d-bbc2-ba7dbcdd0b8a" xmlns:ns4="d430e6a4-1402-4f1e-8847-55a2120bc532" targetNamespace="http://schemas.microsoft.com/office/2006/metadata/properties" ma:root="true" ma:fieldsID="0cca4065459b4338b62290b433d60b67" ns2:_="" ns3:_="" ns4:_="">
    <xsd:import namespace="665e2529-1f9a-4059-952b-de8726435618"/>
    <xsd:import namespace="03824690-0fe2-498d-bbc2-ba7dbcdd0b8a"/>
    <xsd:import namespace="d430e6a4-1402-4f1e-8847-55a2120bc53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OriginalFilename" minOccurs="0"/>
                <xsd:element ref="ns3:VideoProduce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e2529-1f9a-4059-952b-de872643561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24690-0fe2-498d-bbc2-ba7dbcdd0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riginalFilename" ma:index="23" nillable="true" ma:displayName="Original File name" ma:format="Dropdown" ma:internalName="OriginalFilename">
      <xsd:simpleType>
        <xsd:restriction base="dms:Text">
          <xsd:maxLength value="255"/>
        </xsd:restriction>
      </xsd:simpleType>
    </xsd:element>
    <xsd:element name="VideoProducer" ma:index="24" nillable="true" ma:displayName="Video Producer" ma:description="This is the organisation that produced and uploaded the video.  The footage in the video may be filmed by other parties." ma:format="Dropdown" ma:internalName="VideoProducer">
      <xsd:simpleType>
        <xsd:restriction base="dms:Text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30e6a4-1402-4f1e-8847-55a2120bc53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iginalFilename xmlns="03824690-0fe2-498d-bbc2-ba7dbcdd0b8a" xsi:nil="true"/>
    <VideoProducer xmlns="03824690-0fe2-498d-bbc2-ba7dbcdd0b8a" xsi:nil="true"/>
    <_dlc_DocId xmlns="665e2529-1f9a-4059-952b-de8726435618">ILVO-555527619-1511</_dlc_DocId>
    <_dlc_DocIdUrl xmlns="665e2529-1f9a-4059-952b-de8726435618">
      <Url>https://ilvo.sharepoint.com/ext/horti-bluec/_layouts/15/DocIdRedir.aspx?ID=ILVO-555527619-1511</Url>
      <Description>ILVO-555527619-1511</Description>
    </_dlc_DocIdUrl>
  </documentManagement>
</p:properties>
</file>

<file path=customXml/itemProps1.xml><?xml version="1.0" encoding="utf-8"?>
<ds:datastoreItem xmlns:ds="http://schemas.openxmlformats.org/officeDocument/2006/customXml" ds:itemID="{01FC55D7-1109-431F-92E8-AE0E72FCA271}"/>
</file>

<file path=customXml/itemProps2.xml><?xml version="1.0" encoding="utf-8"?>
<ds:datastoreItem xmlns:ds="http://schemas.openxmlformats.org/officeDocument/2006/customXml" ds:itemID="{B974CF77-20BE-4CD8-8A2E-A4951CCD885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17204F0-4AC7-480E-9317-D8639CEA922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49B1CA7-0DDA-4322-95DB-C09B44C8C909}">
  <ds:schemaRefs>
    <ds:schemaRef ds:uri="http://schemas.microsoft.com/office/2006/metadata/properties"/>
    <ds:schemaRef ds:uri="http://schemas.microsoft.com/office/infopath/2007/PartnerControls"/>
    <ds:schemaRef ds:uri="03824690-0fe2-498d-bbc2-ba7dbcdd0b8a"/>
    <ds:schemaRef ds:uri="665e2529-1f9a-4059-952b-de872643561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388</Words>
  <Application>Microsoft Office PowerPoint</Application>
  <PresentationFormat>Widescreen</PresentationFormat>
  <Paragraphs>90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Montserrat Light</vt:lpstr>
      <vt:lpstr>Calibri Light</vt:lpstr>
      <vt:lpstr>Arial</vt:lpstr>
      <vt:lpstr>Calibri</vt:lpstr>
      <vt:lpstr>Montserrat ExtraLight</vt:lpstr>
      <vt:lpstr>Office Theme</vt:lpstr>
      <vt:lpstr>Custom Design</vt:lpstr>
      <vt:lpstr>PowerPoint Presentation</vt:lpstr>
      <vt:lpstr>Background</vt:lpstr>
      <vt:lpstr>Aims</vt:lpstr>
      <vt:lpstr>Experimental approaches</vt:lpstr>
      <vt:lpstr>Experimental design</vt:lpstr>
      <vt:lpstr>Results - 2018</vt:lpstr>
      <vt:lpstr>Results - 2019</vt:lpstr>
      <vt:lpstr>Results - 2020</vt:lpstr>
      <vt:lpstr>Results - 2020</vt:lpstr>
      <vt:lpstr>Results - 2020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Marianna</dc:creator>
  <cp:lastModifiedBy>xiangming xu</cp:lastModifiedBy>
  <cp:revision>68</cp:revision>
  <dcterms:modified xsi:type="dcterms:W3CDTF">2021-08-19T08:23:23Z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0x0101001393BF2F97932749A3121527FCEB840D</vt:lpwstr>
  </property>
  <property fmtid="{D5CDD505-2E9C-101B-9397-08002B2CF9AE}" pid="3" name="_dlc_DocIdItemGuid">
    <vt:lpwstr>11f94e2e-87c7-420d-8021-bd8a941da4a0</vt:lpwstr>
  </property>
</Properties>
</file>