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charts/chart6.xml" ContentType="application/vnd.openxmlformats-officedocument.drawingml.chart+xml"/>
  <Override PartName="/ppt/charts/colors3.xml" ContentType="application/vnd.ms-office.chartcolorstyle+xml"/>
  <Override PartName="/ppt/charts/style3.xml" ContentType="application/vnd.ms-office.chartstyl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4.xml" ContentType="application/vnd.ms-office.chartcolorstyle+xml"/>
  <Override PartName="/ppt/charts/style4.xml" ContentType="application/vnd.ms-office.chartstyle+xml"/>
  <Override PartName="/ppt/charts/style5.xml" ContentType="application/vnd.ms-office.chartstyle+xml"/>
  <Override PartName="/ppt/charts/chart7.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olors5.xml" ContentType="application/vnd.ms-office.chartcolorstyle+xml"/>
  <Override PartName="/ppt/charts/style6.xml" ContentType="application/vnd.ms-office.chartstyle+xml"/>
  <Override PartName="/ppt/charts/chart8.xml" ContentType="application/vnd.openxmlformats-officedocument.drawingml.chart+xml"/>
  <Override PartName="/ppt/charts/chart9.xml" ContentType="application/vnd.openxmlformats-officedocument.drawingml.chart+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0" r:id="rId3"/>
    <p:sldId id="262" r:id="rId4"/>
    <p:sldId id="273" r:id="rId5"/>
    <p:sldId id="263" r:id="rId6"/>
    <p:sldId id="264" r:id="rId7"/>
    <p:sldId id="274" r:id="rId8"/>
    <p:sldId id="275" r:id="rId9"/>
    <p:sldId id="276" r:id="rId10"/>
    <p:sldId id="277" r:id="rId11"/>
    <p:sldId id="272" r:id="rId12"/>
    <p:sldId id="279" r:id="rId13"/>
    <p:sldId id="281" r:id="rId14"/>
    <p:sldId id="278" r:id="rId15"/>
    <p:sldId id="270" r:id="rId16"/>
    <p:sldId id="271"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68120" autoAdjust="0"/>
  </p:normalViewPr>
  <p:slideViewPr>
    <p:cSldViewPr snapToGrid="0">
      <p:cViewPr varScale="1">
        <p:scale>
          <a:sx n="66" d="100"/>
          <a:sy n="66" d="100"/>
        </p:scale>
        <p:origin x="6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oleObject" Target="file:///\\Su2\uq\UP762242\Week%2024%20-%20Shrimp-Chitin_Growt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p762242\Documents\Downloads\Chrome%20Downloads\Week%20108%20-%20ADAS%20tests%2028.10.20.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dward\Documents\Just42da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SU2\UQ\UP762242\Week%20121%20-%20TomDataCollection.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SU2\UQ\UP762242\Week%20121%20-%20TomDataCollection.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SU2\UQ\UP762242\Week%20121%20-%20TomDataCollection.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p762242\Documents\Downloads\Chrome%20Downloads\Week%20108%20-%20ADAS%20tests%2028.10.20.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p762242\Documents\Downloads\Chrome%20Downloads\Week%20108%20-%20ADAS%20tests%2028.10.20.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'Harvest - Fresh mass'!$S$5</c:f>
              <c:strCache>
                <c:ptCount val="1"/>
                <c:pt idx="0">
                  <c:v>av</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AD85-4921-A9E2-E9A2F0AA319B}"/>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AD85-4921-A9E2-E9A2F0AA319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5-AD85-4921-A9E2-E9A2F0AA319B}"/>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7-AD85-4921-A9E2-E9A2F0AA319B}"/>
              </c:ext>
            </c:extLst>
          </c:dPt>
          <c:errBars>
            <c:errBarType val="both"/>
            <c:errValType val="cust"/>
            <c:noEndCap val="0"/>
            <c:plus>
              <c:numRef>
                <c:f>'Harvest - Fresh mass'!$T$6:$AA$6</c:f>
                <c:numCache>
                  <c:formatCode>General</c:formatCode>
                  <c:ptCount val="8"/>
                  <c:pt idx="0">
                    <c:v>7.3</c:v>
                  </c:pt>
                  <c:pt idx="1">
                    <c:v>5.19</c:v>
                  </c:pt>
                  <c:pt idx="2">
                    <c:v>4.12</c:v>
                  </c:pt>
                  <c:pt idx="3">
                    <c:v>7.32</c:v>
                  </c:pt>
                  <c:pt idx="4">
                    <c:v>3.22</c:v>
                  </c:pt>
                  <c:pt idx="5">
                    <c:v>5.13</c:v>
                  </c:pt>
                  <c:pt idx="6">
                    <c:v>4.4800000000000004</c:v>
                  </c:pt>
                  <c:pt idx="7">
                    <c:v>3.82</c:v>
                  </c:pt>
                </c:numCache>
              </c:numRef>
            </c:plus>
            <c:minus>
              <c:numRef>
                <c:f>'Harvest - Fresh mass'!$T$6:$AA$6</c:f>
                <c:numCache>
                  <c:formatCode>General</c:formatCode>
                  <c:ptCount val="8"/>
                  <c:pt idx="0">
                    <c:v>7.3</c:v>
                  </c:pt>
                  <c:pt idx="1">
                    <c:v>5.19</c:v>
                  </c:pt>
                  <c:pt idx="2">
                    <c:v>4.12</c:v>
                  </c:pt>
                  <c:pt idx="3">
                    <c:v>7.32</c:v>
                  </c:pt>
                  <c:pt idx="4">
                    <c:v>3.22</c:v>
                  </c:pt>
                  <c:pt idx="5">
                    <c:v>5.13</c:v>
                  </c:pt>
                  <c:pt idx="6">
                    <c:v>4.4800000000000004</c:v>
                  </c:pt>
                  <c:pt idx="7">
                    <c:v>3.82</c:v>
                  </c:pt>
                </c:numCache>
              </c:numRef>
            </c:minus>
            <c:spPr>
              <a:noFill/>
              <a:ln w="9525" cap="flat" cmpd="sng" algn="ctr">
                <a:solidFill>
                  <a:schemeClr val="tx1">
                    <a:lumMod val="65000"/>
                    <a:lumOff val="35000"/>
                  </a:schemeClr>
                </a:solidFill>
                <a:round/>
              </a:ln>
              <a:effectLst/>
            </c:spPr>
          </c:errBars>
          <c:cat>
            <c:strRef>
              <c:f>'Harvest - Fresh mass'!$T$4:$AA$4</c:f>
              <c:strCache>
                <c:ptCount val="8"/>
                <c:pt idx="0">
                  <c:v>0%</c:v>
                </c:pt>
                <c:pt idx="1">
                  <c:v>1%</c:v>
                </c:pt>
                <c:pt idx="2">
                  <c:v>2%</c:v>
                </c:pt>
                <c:pt idx="3">
                  <c:v>3%</c:v>
                </c:pt>
                <c:pt idx="4">
                  <c:v>0%</c:v>
                </c:pt>
                <c:pt idx="5">
                  <c:v>1%</c:v>
                </c:pt>
                <c:pt idx="6">
                  <c:v>2%</c:v>
                </c:pt>
                <c:pt idx="7">
                  <c:v>3%</c:v>
                </c:pt>
              </c:strCache>
            </c:strRef>
          </c:cat>
          <c:val>
            <c:numRef>
              <c:f>'Harvest - Fresh mass'!$T$5:$AA$5</c:f>
              <c:numCache>
                <c:formatCode>General</c:formatCode>
                <c:ptCount val="8"/>
                <c:pt idx="0">
                  <c:v>70.709999999999994</c:v>
                </c:pt>
                <c:pt idx="1">
                  <c:v>84.65</c:v>
                </c:pt>
                <c:pt idx="2">
                  <c:v>91.68</c:v>
                </c:pt>
                <c:pt idx="3">
                  <c:v>81.39</c:v>
                </c:pt>
                <c:pt idx="4">
                  <c:v>41.370000000000005</c:v>
                </c:pt>
                <c:pt idx="5">
                  <c:v>50.578749999999999</c:v>
                </c:pt>
                <c:pt idx="6">
                  <c:v>54.256250000000001</c:v>
                </c:pt>
                <c:pt idx="7">
                  <c:v>49.241249999999994</c:v>
                </c:pt>
              </c:numCache>
            </c:numRef>
          </c:val>
          <c:extLst>
            <c:ext xmlns:c16="http://schemas.microsoft.com/office/drawing/2014/chart" uri="{C3380CC4-5D6E-409C-BE32-E72D297353CC}">
              <c16:uniqueId val="{00000008-AD85-4921-A9E2-E9A2F0AA319B}"/>
            </c:ext>
          </c:extLst>
        </c:ser>
        <c:dLbls>
          <c:showLegendKey val="0"/>
          <c:showVal val="0"/>
          <c:showCatName val="0"/>
          <c:showSerName val="0"/>
          <c:showPercent val="0"/>
          <c:showBubbleSize val="0"/>
        </c:dLbls>
        <c:gapWidth val="219"/>
        <c:overlap val="-27"/>
        <c:axId val="370547096"/>
        <c:axId val="370542392"/>
      </c:barChart>
      <c:catAx>
        <c:axId val="370547096"/>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bg2">
                        <a:lumMod val="50000"/>
                      </a:schemeClr>
                    </a:solidFill>
                    <a:latin typeface="Montserrat ExtraLight"/>
                    <a:ea typeface="+mn-ea"/>
                    <a:cs typeface="+mn-cs"/>
                  </a:defRPr>
                </a:pPr>
                <a:r>
                  <a:rPr lang="en-GB" sz="2400">
                    <a:solidFill>
                      <a:schemeClr val="bg2">
                        <a:lumMod val="50000"/>
                      </a:schemeClr>
                    </a:solidFill>
                    <a:latin typeface="Montserrat ExtraLight"/>
                  </a:rPr>
                  <a:t>Chitin Percentage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bg2">
                      <a:lumMod val="50000"/>
                    </a:schemeClr>
                  </a:solidFill>
                  <a:latin typeface="Montserrat ExtraLigh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crossAx val="370542392"/>
        <c:crosses val="autoZero"/>
        <c:auto val="1"/>
        <c:lblAlgn val="ctr"/>
        <c:lblOffset val="100"/>
        <c:noMultiLvlLbl val="0"/>
      </c:catAx>
      <c:valAx>
        <c:axId val="370542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r>
                  <a:rPr lang="en-GB" sz="2000">
                    <a:solidFill>
                      <a:schemeClr val="bg2">
                        <a:lumMod val="50000"/>
                      </a:schemeClr>
                    </a:solidFill>
                    <a:latin typeface="Montserrat ExtraLight"/>
                  </a:rPr>
                  <a:t>Fresh Mass (g)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crossAx val="37054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'DPPH 2'!$Q$26</c:f>
              <c:strCache>
                <c:ptCount val="1"/>
                <c:pt idx="0">
                  <c:v>Average</c:v>
                </c:pt>
              </c:strCache>
            </c:strRef>
          </c:tx>
          <c:spPr>
            <a:solidFill>
              <a:schemeClr val="accent1"/>
            </a:solidFill>
            <a:ln>
              <a:noFill/>
            </a:ln>
            <a:effectLst/>
          </c:spPr>
          <c:invertIfNegative val="0"/>
          <c:errBars>
            <c:errBarType val="both"/>
            <c:errValType val="cust"/>
            <c:noEndCap val="0"/>
            <c:plus>
              <c:numRef>
                <c:f>'DPPH 2'!$R$28:$V$28</c:f>
                <c:numCache>
                  <c:formatCode>General</c:formatCode>
                  <c:ptCount val="5"/>
                  <c:pt idx="0">
                    <c:v>0.35057364051861123</c:v>
                  </c:pt>
                  <c:pt idx="1">
                    <c:v>0.24918902672844465</c:v>
                  </c:pt>
                  <c:pt idx="2">
                    <c:v>0.14724476365182679</c:v>
                  </c:pt>
                  <c:pt idx="3">
                    <c:v>0.31721577934617068</c:v>
                  </c:pt>
                  <c:pt idx="4">
                    <c:v>0.36975544708031544</c:v>
                  </c:pt>
                </c:numCache>
              </c:numRef>
            </c:plus>
            <c:minus>
              <c:numRef>
                <c:f>'DPPH 2'!$R$28:$V$28</c:f>
                <c:numCache>
                  <c:formatCode>General</c:formatCode>
                  <c:ptCount val="5"/>
                  <c:pt idx="0">
                    <c:v>0.35057364051861123</c:v>
                  </c:pt>
                  <c:pt idx="1">
                    <c:v>0.24918902672844465</c:v>
                  </c:pt>
                  <c:pt idx="2">
                    <c:v>0.14724476365182679</c:v>
                  </c:pt>
                  <c:pt idx="3">
                    <c:v>0.31721577934617068</c:v>
                  </c:pt>
                  <c:pt idx="4">
                    <c:v>0.36975544708031544</c:v>
                  </c:pt>
                </c:numCache>
              </c:numRef>
            </c:minus>
            <c:spPr>
              <a:noFill/>
              <a:ln w="9525" cap="flat" cmpd="sng" algn="ctr">
                <a:solidFill>
                  <a:schemeClr val="tx1">
                    <a:lumMod val="65000"/>
                    <a:lumOff val="35000"/>
                  </a:schemeClr>
                </a:solidFill>
                <a:round/>
              </a:ln>
              <a:effectLst/>
            </c:spPr>
          </c:errBars>
          <c:cat>
            <c:strRef>
              <c:f>'DPPH 2'!$R$23:$V$23</c:f>
              <c:strCache>
                <c:ptCount val="5"/>
                <c:pt idx="0">
                  <c:v>Millenium Ultima Coir</c:v>
                </c:pt>
                <c:pt idx="1">
                  <c:v>Rockwool</c:v>
                </c:pt>
                <c:pt idx="2">
                  <c:v>HBC-W2-BL-01_T</c:v>
                </c:pt>
                <c:pt idx="3">
                  <c:v>HBC-W2-BL-02_T</c:v>
                </c:pt>
                <c:pt idx="4">
                  <c:v>HBC-W2-BL-03_T</c:v>
                </c:pt>
              </c:strCache>
            </c:strRef>
          </c:cat>
          <c:val>
            <c:numRef>
              <c:f>'DPPH 2'!$R$26:$V$26</c:f>
              <c:numCache>
                <c:formatCode>General</c:formatCode>
                <c:ptCount val="5"/>
                <c:pt idx="0">
                  <c:v>84.031324814227531</c:v>
                </c:pt>
                <c:pt idx="1">
                  <c:v>86.652944895273038</c:v>
                </c:pt>
                <c:pt idx="2">
                  <c:v>86.626118003088436</c:v>
                </c:pt>
                <c:pt idx="3">
                  <c:v>86.664633619721769</c:v>
                </c:pt>
                <c:pt idx="4">
                  <c:v>85.996441736018255</c:v>
                </c:pt>
              </c:numCache>
            </c:numRef>
          </c:val>
          <c:extLst>
            <c:ext xmlns:c16="http://schemas.microsoft.com/office/drawing/2014/chart" uri="{C3380CC4-5D6E-409C-BE32-E72D297353CC}">
              <c16:uniqueId val="{00000000-9CD4-4031-9EC7-2C0080DE9393}"/>
            </c:ext>
          </c:extLst>
        </c:ser>
        <c:dLbls>
          <c:showLegendKey val="0"/>
          <c:showVal val="0"/>
          <c:showCatName val="0"/>
          <c:showSerName val="0"/>
          <c:showPercent val="0"/>
          <c:showBubbleSize val="0"/>
        </c:dLbls>
        <c:gapWidth val="219"/>
        <c:overlap val="-27"/>
        <c:axId val="454663952"/>
        <c:axId val="454664936"/>
      </c:barChart>
      <c:catAx>
        <c:axId val="45466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454664936"/>
        <c:crosses val="autoZero"/>
        <c:auto val="1"/>
        <c:lblAlgn val="ctr"/>
        <c:lblOffset val="100"/>
        <c:noMultiLvlLbl val="0"/>
      </c:catAx>
      <c:valAx>
        <c:axId val="454664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dirty="0">
                    <a:solidFill>
                      <a:schemeClr val="bg2">
                        <a:lumMod val="50000"/>
                      </a:schemeClr>
                    </a:solidFill>
                    <a:latin typeface="Montserrat Light" panose="020B0604020202020204"/>
                  </a:rPr>
                  <a:t>Scavenging</a:t>
                </a:r>
                <a:r>
                  <a:rPr lang="en-GB" sz="2000" baseline="0" dirty="0">
                    <a:solidFill>
                      <a:schemeClr val="bg2">
                        <a:lumMod val="50000"/>
                      </a:schemeClr>
                    </a:solidFill>
                    <a:latin typeface="Montserrat Light" panose="020B0604020202020204"/>
                  </a:rPr>
                  <a:t> Activity</a:t>
                </a:r>
                <a:r>
                  <a:rPr lang="en-GB" sz="2000" dirty="0">
                    <a:solidFill>
                      <a:schemeClr val="bg2">
                        <a:lumMod val="50000"/>
                      </a:schemeClr>
                    </a:solidFill>
                    <a:latin typeface="Montserrat Light" panose="020B0604020202020204"/>
                  </a:rPr>
                  <a:t>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454663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2238-4A9D-8EE9-A08DD0971C6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3-2238-4A9D-8EE9-A08DD0971C67}"/>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2238-4A9D-8EE9-A08DD0971C67}"/>
              </c:ext>
            </c:extLst>
          </c:dPt>
          <c:errBars>
            <c:errBarType val="both"/>
            <c:errValType val="cust"/>
            <c:noEndCap val="0"/>
            <c:plus>
              <c:numRef>
                <c:f>'No. Leaves'!$D$15:$I$15</c:f>
                <c:numCache>
                  <c:formatCode>General</c:formatCode>
                  <c:ptCount val="6"/>
                  <c:pt idx="0">
                    <c:v>2.8155054514749174</c:v>
                  </c:pt>
                  <c:pt idx="1">
                    <c:v>3.3014727853666823</c:v>
                  </c:pt>
                  <c:pt idx="2">
                    <c:v>8.6779706152537361</c:v>
                  </c:pt>
                  <c:pt idx="3">
                    <c:v>5.6011203361120394</c:v>
                  </c:pt>
                  <c:pt idx="4">
                    <c:v>4.8507125007266598</c:v>
                  </c:pt>
                  <c:pt idx="5">
                    <c:v>3.8423368514245935</c:v>
                  </c:pt>
                </c:numCache>
              </c:numRef>
            </c:plus>
            <c:minus>
              <c:numRef>
                <c:f>'No. Leaves'!$D$15:$I$15</c:f>
                <c:numCache>
                  <c:formatCode>General</c:formatCode>
                  <c:ptCount val="6"/>
                  <c:pt idx="0">
                    <c:v>2.8155054514749174</c:v>
                  </c:pt>
                  <c:pt idx="1">
                    <c:v>3.3014727853666823</c:v>
                  </c:pt>
                  <c:pt idx="2">
                    <c:v>8.6779706152537361</c:v>
                  </c:pt>
                  <c:pt idx="3">
                    <c:v>5.6011203361120394</c:v>
                  </c:pt>
                  <c:pt idx="4">
                    <c:v>4.8507125007266598</c:v>
                  </c:pt>
                  <c:pt idx="5">
                    <c:v>3.8423368514245935</c:v>
                  </c:pt>
                </c:numCache>
              </c:numRef>
            </c:minus>
            <c:spPr>
              <a:noFill/>
              <a:ln w="9525" cap="flat" cmpd="sng" algn="ctr">
                <a:solidFill>
                  <a:schemeClr val="tx1">
                    <a:lumMod val="65000"/>
                    <a:lumOff val="35000"/>
                  </a:schemeClr>
                </a:solidFill>
                <a:round/>
              </a:ln>
              <a:effectLst/>
            </c:spPr>
          </c:errBars>
          <c:cat>
            <c:strRef>
              <c:f>'No. Leaves'!$D$13:$I$13</c:f>
              <c:strCache>
                <c:ptCount val="6"/>
                <c:pt idx="0">
                  <c:v>1%</c:v>
                </c:pt>
                <c:pt idx="1">
                  <c:v>2%</c:v>
                </c:pt>
                <c:pt idx="2">
                  <c:v>3%</c:v>
                </c:pt>
                <c:pt idx="3">
                  <c:v>1%</c:v>
                </c:pt>
                <c:pt idx="4">
                  <c:v>2%</c:v>
                </c:pt>
                <c:pt idx="5">
                  <c:v>3%</c:v>
                </c:pt>
              </c:strCache>
            </c:strRef>
          </c:cat>
          <c:val>
            <c:numRef>
              <c:f>'No. Leaves'!$D$14:$I$14</c:f>
              <c:numCache>
                <c:formatCode>General</c:formatCode>
                <c:ptCount val="6"/>
                <c:pt idx="0">
                  <c:v>3.4482758620689653</c:v>
                </c:pt>
                <c:pt idx="1">
                  <c:v>-8.6206896551724146</c:v>
                </c:pt>
                <c:pt idx="2">
                  <c:v>-13.793103448275861</c:v>
                </c:pt>
                <c:pt idx="3">
                  <c:v>5.8823529411764701</c:v>
                </c:pt>
                <c:pt idx="4">
                  <c:v>2.3529411764705883</c:v>
                </c:pt>
                <c:pt idx="5">
                  <c:v>3.5294117647058822</c:v>
                </c:pt>
              </c:numCache>
            </c:numRef>
          </c:val>
          <c:extLst>
            <c:ext xmlns:c16="http://schemas.microsoft.com/office/drawing/2014/chart" uri="{C3380CC4-5D6E-409C-BE32-E72D297353CC}">
              <c16:uniqueId val="{00000006-2238-4A9D-8EE9-A08DD0971C67}"/>
            </c:ext>
          </c:extLst>
        </c:ser>
        <c:dLbls>
          <c:showLegendKey val="0"/>
          <c:showVal val="0"/>
          <c:showCatName val="0"/>
          <c:showSerName val="0"/>
          <c:showPercent val="0"/>
          <c:showBubbleSize val="0"/>
        </c:dLbls>
        <c:gapWidth val="219"/>
        <c:overlap val="-27"/>
        <c:axId val="370996728"/>
        <c:axId val="370997512"/>
      </c:barChart>
      <c:catAx>
        <c:axId val="370996728"/>
        <c:scaling>
          <c:orientation val="minMax"/>
        </c:scaling>
        <c:delete val="1"/>
        <c:axPos val="b"/>
        <c:title>
          <c:tx>
            <c:rich>
              <a:bodyPr rot="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r>
                  <a:rPr lang="en-GB" sz="2000" dirty="0">
                    <a:solidFill>
                      <a:schemeClr val="bg2">
                        <a:lumMod val="50000"/>
                      </a:schemeClr>
                    </a:solidFill>
                    <a:latin typeface="Montserrat ExtraLight"/>
                  </a:rPr>
                  <a:t>Chitin Percentage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title>
        <c:numFmt formatCode="General" sourceLinked="1"/>
        <c:majorTickMark val="none"/>
        <c:minorTickMark val="none"/>
        <c:tickLblPos val="nextTo"/>
        <c:crossAx val="370997512"/>
        <c:crosses val="autoZero"/>
        <c:auto val="1"/>
        <c:lblAlgn val="ctr"/>
        <c:lblOffset val="100"/>
        <c:noMultiLvlLbl val="0"/>
      </c:catAx>
      <c:valAx>
        <c:axId val="370997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r>
                  <a:rPr lang="en-GB" sz="2000" dirty="0">
                    <a:solidFill>
                      <a:schemeClr val="bg2">
                        <a:lumMod val="50000"/>
                      </a:schemeClr>
                    </a:solidFill>
                    <a:latin typeface="Montserrat ExtraLight"/>
                  </a:rPr>
                  <a:t>Percentage</a:t>
                </a:r>
                <a:r>
                  <a:rPr lang="en-GB" sz="2000" baseline="0" dirty="0">
                    <a:solidFill>
                      <a:schemeClr val="bg2">
                        <a:lumMod val="50000"/>
                      </a:schemeClr>
                    </a:solidFill>
                    <a:latin typeface="Montserrat ExtraLight"/>
                  </a:rPr>
                  <a:t> Change (%)</a:t>
                </a:r>
                <a:endParaRPr lang="en-GB" sz="2000" dirty="0">
                  <a:solidFill>
                    <a:schemeClr val="bg2">
                      <a:lumMod val="50000"/>
                    </a:schemeClr>
                  </a:solidFill>
                  <a:latin typeface="Montserrat ExtraLight"/>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crossAx val="370996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w="25400">
              <a:noFill/>
            </a:ln>
          </c:spPr>
          <c:invertIfNegative val="0"/>
          <c:errBars>
            <c:errBarType val="both"/>
            <c:errValType val="cust"/>
            <c:noEndCap val="0"/>
            <c:plus>
              <c:numRef>
                <c:f>'Third Trial (week 35)'!$I$37:$I$40</c:f>
                <c:numCache>
                  <c:formatCode>General</c:formatCode>
                  <c:ptCount val="4"/>
                  <c:pt idx="0">
                    <c:v>1.8077180979214263E-2</c:v>
                  </c:pt>
                  <c:pt idx="1">
                    <c:v>9.2359441594531931E-3</c:v>
                  </c:pt>
                  <c:pt idx="2">
                    <c:v>1.1925744266799232E-2</c:v>
                  </c:pt>
                  <c:pt idx="3">
                    <c:v>2.1815300334641526E-2</c:v>
                  </c:pt>
                </c:numCache>
              </c:numRef>
            </c:plus>
            <c:minus>
              <c:numRef>
                <c:f>'Third Trial (week 35)'!$I$37:$I$40</c:f>
                <c:numCache>
                  <c:formatCode>General</c:formatCode>
                  <c:ptCount val="4"/>
                  <c:pt idx="0">
                    <c:v>1.8077180979214263E-2</c:v>
                  </c:pt>
                  <c:pt idx="1">
                    <c:v>9.2359441594531931E-3</c:v>
                  </c:pt>
                  <c:pt idx="2">
                    <c:v>1.1925744266799232E-2</c:v>
                  </c:pt>
                  <c:pt idx="3">
                    <c:v>2.1815300334641526E-2</c:v>
                  </c:pt>
                </c:numCache>
              </c:numRef>
            </c:minus>
            <c:spPr>
              <a:noFill/>
              <a:ln w="9525" cap="flat" cmpd="sng" algn="ctr">
                <a:solidFill>
                  <a:schemeClr val="tx1">
                    <a:lumMod val="65000"/>
                    <a:lumOff val="35000"/>
                  </a:schemeClr>
                </a:solidFill>
                <a:round/>
              </a:ln>
              <a:effectLst/>
            </c:spPr>
          </c:errBars>
          <c:cat>
            <c:strRef>
              <c:f>'Third Trial (week 35)'!$B$37:$B$40</c:f>
              <c:strCache>
                <c:ptCount val="4"/>
                <c:pt idx="0">
                  <c:v>0%</c:v>
                </c:pt>
                <c:pt idx="1">
                  <c:v>1%</c:v>
                </c:pt>
                <c:pt idx="2">
                  <c:v>2%</c:v>
                </c:pt>
                <c:pt idx="3">
                  <c:v>3%</c:v>
                </c:pt>
              </c:strCache>
            </c:strRef>
          </c:cat>
          <c:val>
            <c:numRef>
              <c:f>'Third Trial (week 35)'!$G$37:$G$40</c:f>
              <c:numCache>
                <c:formatCode>General</c:formatCode>
                <c:ptCount val="4"/>
                <c:pt idx="0">
                  <c:v>0.56104252400548693</c:v>
                </c:pt>
                <c:pt idx="1">
                  <c:v>0.62277091906721527</c:v>
                </c:pt>
                <c:pt idx="2">
                  <c:v>0.82235939643347034</c:v>
                </c:pt>
                <c:pt idx="3">
                  <c:v>0.8662551440329217</c:v>
                </c:pt>
              </c:numCache>
            </c:numRef>
          </c:val>
          <c:extLst>
            <c:ext xmlns:c16="http://schemas.microsoft.com/office/drawing/2014/chart" uri="{C3380CC4-5D6E-409C-BE32-E72D297353CC}">
              <c16:uniqueId val="{00000000-9D00-48AC-9BC5-E558EF2B8FB8}"/>
            </c:ext>
          </c:extLst>
        </c:ser>
        <c:dLbls>
          <c:showLegendKey val="0"/>
          <c:showVal val="0"/>
          <c:showCatName val="0"/>
          <c:showSerName val="0"/>
          <c:showPercent val="0"/>
          <c:showBubbleSize val="0"/>
        </c:dLbls>
        <c:gapWidth val="219"/>
        <c:overlap val="-27"/>
        <c:axId val="370546704"/>
        <c:axId val="370540040"/>
      </c:barChart>
      <c:catAx>
        <c:axId val="37054670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r>
                  <a:rPr lang="en-GB" sz="2000" dirty="0">
                    <a:solidFill>
                      <a:schemeClr val="bg2">
                        <a:lumMod val="50000"/>
                      </a:schemeClr>
                    </a:solidFill>
                    <a:latin typeface="Montserrat ExtraLight"/>
                  </a:rPr>
                  <a:t>Crab </a:t>
                </a:r>
                <a:r>
                  <a:rPr lang="en-GB" sz="2000" baseline="0" dirty="0">
                    <a:solidFill>
                      <a:schemeClr val="bg2">
                        <a:lumMod val="50000"/>
                      </a:schemeClr>
                    </a:solidFill>
                    <a:latin typeface="Montserrat ExtraLight"/>
                  </a:rPr>
                  <a:t>Chitin Percentage</a:t>
                </a:r>
                <a:endParaRPr lang="en-GB" sz="2000" dirty="0">
                  <a:solidFill>
                    <a:schemeClr val="bg2">
                      <a:lumMod val="50000"/>
                    </a:schemeClr>
                  </a:solidFill>
                  <a:latin typeface="Montserrat ExtraLight"/>
                </a:endParaRPr>
              </a:p>
            </c:rich>
          </c:tx>
          <c:overlay val="0"/>
          <c:spPr>
            <a:noFill/>
            <a:ln w="25400">
              <a:noFill/>
            </a:ln>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crossAx val="370540040"/>
        <c:crosses val="autoZero"/>
        <c:auto val="1"/>
        <c:lblAlgn val="ctr"/>
        <c:lblOffset val="100"/>
        <c:noMultiLvlLbl val="0"/>
      </c:catAx>
      <c:valAx>
        <c:axId val="370540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r>
                  <a:rPr lang="en-GB" sz="2000">
                    <a:solidFill>
                      <a:schemeClr val="bg2">
                        <a:lumMod val="50000"/>
                      </a:schemeClr>
                    </a:solidFill>
                    <a:latin typeface="Montserrat ExtraLight"/>
                  </a:rPr>
                  <a:t>Concentration</a:t>
                </a:r>
                <a:r>
                  <a:rPr lang="en-GB" sz="2000" baseline="0">
                    <a:solidFill>
                      <a:schemeClr val="bg2">
                        <a:lumMod val="50000"/>
                      </a:schemeClr>
                    </a:solidFill>
                    <a:latin typeface="Montserrat ExtraLight"/>
                  </a:rPr>
                  <a:t> (mmol/L)</a:t>
                </a:r>
                <a:endParaRPr lang="en-GB" sz="2000">
                  <a:solidFill>
                    <a:schemeClr val="bg2">
                      <a:lumMod val="50000"/>
                    </a:schemeClr>
                  </a:solidFill>
                  <a:latin typeface="Montserrat ExtraLight"/>
                </a:endParaRPr>
              </a:p>
            </c:rich>
          </c:tx>
          <c:overlay val="0"/>
          <c:spPr>
            <a:noFill/>
            <a:ln w="25400">
              <a:noFill/>
            </a:ln>
          </c:spPr>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crossAx val="370546704"/>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errBars>
            <c:errBarType val="both"/>
            <c:errValType val="cust"/>
            <c:noEndCap val="0"/>
            <c:plus>
              <c:numRef>
                <c:f>'Trial 1'!$I$38:$I$41</c:f>
                <c:numCache>
                  <c:formatCode>General</c:formatCode>
                  <c:ptCount val="4"/>
                  <c:pt idx="0">
                    <c:v>32.784554131776368</c:v>
                  </c:pt>
                  <c:pt idx="1">
                    <c:v>31.58120968758606</c:v>
                  </c:pt>
                  <c:pt idx="2">
                    <c:v>19.915881026395642</c:v>
                  </c:pt>
                  <c:pt idx="3">
                    <c:v>27.503451253148139</c:v>
                  </c:pt>
                </c:numCache>
              </c:numRef>
            </c:plus>
            <c:minus>
              <c:numRef>
                <c:f>'Trial 1'!$I$38:$I$41</c:f>
                <c:numCache>
                  <c:formatCode>General</c:formatCode>
                  <c:ptCount val="4"/>
                  <c:pt idx="0">
                    <c:v>32.784554131776368</c:v>
                  </c:pt>
                  <c:pt idx="1">
                    <c:v>31.58120968758606</c:v>
                  </c:pt>
                  <c:pt idx="2">
                    <c:v>19.915881026395642</c:v>
                  </c:pt>
                  <c:pt idx="3">
                    <c:v>27.503451253148139</c:v>
                  </c:pt>
                </c:numCache>
              </c:numRef>
            </c:minus>
            <c:spPr>
              <a:noFill/>
              <a:ln w="9525" cap="flat" cmpd="sng" algn="ctr">
                <a:solidFill>
                  <a:schemeClr val="tx1">
                    <a:lumMod val="65000"/>
                    <a:lumOff val="35000"/>
                  </a:schemeClr>
                </a:solidFill>
                <a:round/>
              </a:ln>
              <a:effectLst/>
            </c:spPr>
          </c:errBars>
          <c:cat>
            <c:strRef>
              <c:f>'Trial 1'!$B$38:$B$41</c:f>
              <c:strCache>
                <c:ptCount val="4"/>
                <c:pt idx="0">
                  <c:v>0%</c:v>
                </c:pt>
                <c:pt idx="1">
                  <c:v>1%</c:v>
                </c:pt>
                <c:pt idx="2">
                  <c:v>2%</c:v>
                </c:pt>
                <c:pt idx="3">
                  <c:v>3%</c:v>
                </c:pt>
              </c:strCache>
            </c:strRef>
          </c:cat>
          <c:val>
            <c:numRef>
              <c:f>'Trial 1'!$G$38:$G$41</c:f>
              <c:numCache>
                <c:formatCode>General</c:formatCode>
                <c:ptCount val="4"/>
                <c:pt idx="0">
                  <c:v>1551.4705882352935</c:v>
                </c:pt>
                <c:pt idx="1">
                  <c:v>2032.3529411764698</c:v>
                </c:pt>
                <c:pt idx="2">
                  <c:v>2815.6862745098028</c:v>
                </c:pt>
                <c:pt idx="3">
                  <c:v>3177.450980392156</c:v>
                </c:pt>
              </c:numCache>
            </c:numRef>
          </c:val>
          <c:extLst>
            <c:ext xmlns:c16="http://schemas.microsoft.com/office/drawing/2014/chart" uri="{C3380CC4-5D6E-409C-BE32-E72D297353CC}">
              <c16:uniqueId val="{00000000-B7F3-4DCA-B650-8337F0D48BB6}"/>
            </c:ext>
          </c:extLst>
        </c:ser>
        <c:dLbls>
          <c:showLegendKey val="0"/>
          <c:showVal val="0"/>
          <c:showCatName val="0"/>
          <c:showSerName val="0"/>
          <c:showPercent val="0"/>
          <c:showBubbleSize val="0"/>
        </c:dLbls>
        <c:gapWidth val="219"/>
        <c:overlap val="-27"/>
        <c:axId val="306209840"/>
        <c:axId val="306207096"/>
      </c:barChart>
      <c:catAx>
        <c:axId val="30620984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r>
                  <a:rPr lang="en-GB" sz="2000" dirty="0">
                    <a:solidFill>
                      <a:schemeClr val="bg2">
                        <a:lumMod val="50000"/>
                      </a:schemeClr>
                    </a:solidFill>
                    <a:latin typeface="Montserrat ExtraLight"/>
                  </a:rPr>
                  <a:t>Crab Chitin Percentage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crossAx val="306207096"/>
        <c:crosses val="autoZero"/>
        <c:auto val="1"/>
        <c:lblAlgn val="ctr"/>
        <c:lblOffset val="100"/>
        <c:noMultiLvlLbl val="0"/>
      </c:catAx>
      <c:valAx>
        <c:axId val="306207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r>
                  <a:rPr lang="en-GB" sz="2000" dirty="0">
                    <a:solidFill>
                      <a:schemeClr val="bg2">
                        <a:lumMod val="50000"/>
                      </a:schemeClr>
                    </a:solidFill>
                    <a:latin typeface="Montserrat ExtraLight"/>
                  </a:rPr>
                  <a:t>Gallic</a:t>
                </a:r>
                <a:r>
                  <a:rPr lang="en-GB" sz="2000" baseline="0" dirty="0">
                    <a:solidFill>
                      <a:schemeClr val="bg2">
                        <a:lumMod val="50000"/>
                      </a:schemeClr>
                    </a:solidFill>
                    <a:latin typeface="Montserrat ExtraLight"/>
                  </a:rPr>
                  <a:t> Acid Equivalents</a:t>
                </a:r>
                <a:r>
                  <a:rPr lang="en-GB" sz="2000" dirty="0">
                    <a:solidFill>
                      <a:schemeClr val="bg2">
                        <a:lumMod val="50000"/>
                      </a:schemeClr>
                    </a:solidFill>
                    <a:latin typeface="Montserrat ExtraLight"/>
                  </a:rPr>
                  <a:t> (ug/ml)</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ExtraLight"/>
                <a:ea typeface="+mn-ea"/>
                <a:cs typeface="+mn-cs"/>
              </a:defRPr>
            </a:pPr>
            <a:endParaRPr lang="en-US"/>
          </a:p>
        </c:txPr>
        <c:crossAx val="306209840"/>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'ImageJ (leaf increase)'!$C$30</c:f>
              <c:strCache>
                <c:ptCount val="1"/>
                <c:pt idx="0">
                  <c:v>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'ImageJ (leaf increase)'!$I$4:$I$10</c:f>
                <c:numCache>
                  <c:formatCode>General</c:formatCode>
                  <c:ptCount val="7"/>
                  <c:pt idx="0">
                    <c:v>70.644338053820675</c:v>
                  </c:pt>
                  <c:pt idx="1">
                    <c:v>157.3976281944212</c:v>
                  </c:pt>
                  <c:pt idx="2">
                    <c:v>161.45091183493898</c:v>
                  </c:pt>
                  <c:pt idx="3">
                    <c:v>419.82480836204633</c:v>
                  </c:pt>
                  <c:pt idx="4">
                    <c:v>561.76308632530151</c:v>
                  </c:pt>
                  <c:pt idx="5">
                    <c:v>536.87123202890007</c:v>
                  </c:pt>
                  <c:pt idx="6">
                    <c:v>645.36188008297336</c:v>
                  </c:pt>
                </c:numCache>
              </c:numRef>
            </c:plus>
            <c:minus>
              <c:numRef>
                <c:f>'ImageJ (leaf increase)'!$I$4:$I$10</c:f>
                <c:numCache>
                  <c:formatCode>General</c:formatCode>
                  <c:ptCount val="7"/>
                  <c:pt idx="0">
                    <c:v>70.644338053820675</c:v>
                  </c:pt>
                  <c:pt idx="1">
                    <c:v>157.3976281944212</c:v>
                  </c:pt>
                  <c:pt idx="2">
                    <c:v>161.45091183493898</c:v>
                  </c:pt>
                  <c:pt idx="3">
                    <c:v>419.82480836204633</c:v>
                  </c:pt>
                  <c:pt idx="4">
                    <c:v>561.76308632530151</c:v>
                  </c:pt>
                  <c:pt idx="5">
                    <c:v>536.87123202890007</c:v>
                  </c:pt>
                  <c:pt idx="6">
                    <c:v>645.36188008297336</c:v>
                  </c:pt>
                </c:numCache>
              </c:numRef>
            </c:minus>
            <c:spPr>
              <a:noFill/>
              <a:ln w="9525" cap="flat" cmpd="sng" algn="ctr">
                <a:solidFill>
                  <a:schemeClr val="tx1">
                    <a:lumMod val="65000"/>
                    <a:lumOff val="35000"/>
                  </a:schemeClr>
                </a:solidFill>
                <a:round/>
              </a:ln>
              <a:effectLst/>
            </c:spPr>
          </c:errBars>
          <c:xVal>
            <c:numRef>
              <c:f>'ImageJ (leaf increase)'!$B$31:$B$37</c:f>
              <c:numCache>
                <c:formatCode>0</c:formatCode>
                <c:ptCount val="7"/>
                <c:pt idx="0">
                  <c:v>40</c:v>
                </c:pt>
                <c:pt idx="1">
                  <c:v>42</c:v>
                </c:pt>
                <c:pt idx="2">
                  <c:v>44</c:v>
                </c:pt>
                <c:pt idx="3">
                  <c:v>47</c:v>
                </c:pt>
                <c:pt idx="4">
                  <c:v>49</c:v>
                </c:pt>
                <c:pt idx="5">
                  <c:v>51</c:v>
                </c:pt>
                <c:pt idx="6">
                  <c:v>54</c:v>
                </c:pt>
              </c:numCache>
            </c:numRef>
          </c:xVal>
          <c:yVal>
            <c:numRef>
              <c:f>'ImageJ (leaf increase)'!$C$31:$C$37</c:f>
              <c:numCache>
                <c:formatCode>General</c:formatCode>
                <c:ptCount val="7"/>
                <c:pt idx="0">
                  <c:v>0</c:v>
                </c:pt>
                <c:pt idx="1">
                  <c:v>491.61149999999998</c:v>
                </c:pt>
                <c:pt idx="2">
                  <c:v>1066.1510833333334</c:v>
                </c:pt>
                <c:pt idx="3">
                  <c:v>935.57041666666692</c:v>
                </c:pt>
                <c:pt idx="4">
                  <c:v>510.24350000000004</c:v>
                </c:pt>
                <c:pt idx="5">
                  <c:v>440.28349999999955</c:v>
                </c:pt>
                <c:pt idx="6">
                  <c:v>515.35449999999992</c:v>
                </c:pt>
              </c:numCache>
            </c:numRef>
          </c:yVal>
          <c:smooth val="1"/>
          <c:extLst>
            <c:ext xmlns:c16="http://schemas.microsoft.com/office/drawing/2014/chart" uri="{C3380CC4-5D6E-409C-BE32-E72D297353CC}">
              <c16:uniqueId val="{00000000-A10A-4202-9750-750A87B87B86}"/>
            </c:ext>
          </c:extLst>
        </c:ser>
        <c:ser>
          <c:idx val="1"/>
          <c:order val="1"/>
          <c:tx>
            <c:strRef>
              <c:f>'ImageJ (leaf increase)'!$D$30</c:f>
              <c:strCache>
                <c:ptCount val="1"/>
                <c:pt idx="0">
                  <c:v>0.2%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'ImageJ (leaf increase)'!$P$4:$P$10</c:f>
                <c:numCache>
                  <c:formatCode>General</c:formatCode>
                  <c:ptCount val="7"/>
                  <c:pt idx="0">
                    <c:v>211.17483516286336</c:v>
                  </c:pt>
                  <c:pt idx="1">
                    <c:v>535.50650740589754</c:v>
                  </c:pt>
                  <c:pt idx="2">
                    <c:v>798.01710471455488</c:v>
                  </c:pt>
                  <c:pt idx="3">
                    <c:v>1677.2016650941923</c:v>
                  </c:pt>
                  <c:pt idx="4">
                    <c:v>1132.9456166259997</c:v>
                  </c:pt>
                  <c:pt idx="5">
                    <c:v>852.79356370953678</c:v>
                  </c:pt>
                  <c:pt idx="6">
                    <c:v>521.4525108154636</c:v>
                  </c:pt>
                </c:numCache>
              </c:numRef>
            </c:plus>
            <c:minus>
              <c:numRef>
                <c:f>'ImageJ (leaf increase)'!$P$4:$P$10</c:f>
                <c:numCache>
                  <c:formatCode>General</c:formatCode>
                  <c:ptCount val="7"/>
                  <c:pt idx="0">
                    <c:v>211.17483516286336</c:v>
                  </c:pt>
                  <c:pt idx="1">
                    <c:v>535.50650740589754</c:v>
                  </c:pt>
                  <c:pt idx="2">
                    <c:v>798.01710471455488</c:v>
                  </c:pt>
                  <c:pt idx="3">
                    <c:v>1677.2016650941923</c:v>
                  </c:pt>
                  <c:pt idx="4">
                    <c:v>1132.9456166259997</c:v>
                  </c:pt>
                  <c:pt idx="5">
                    <c:v>852.79356370953678</c:v>
                  </c:pt>
                  <c:pt idx="6">
                    <c:v>521.4525108154636</c:v>
                  </c:pt>
                </c:numCache>
              </c:numRef>
            </c:minus>
            <c:spPr>
              <a:noFill/>
              <a:ln w="9525" cap="flat" cmpd="sng" algn="ctr">
                <a:solidFill>
                  <a:schemeClr val="tx1">
                    <a:lumMod val="65000"/>
                    <a:lumOff val="35000"/>
                  </a:schemeClr>
                </a:solidFill>
                <a:round/>
              </a:ln>
              <a:effectLst/>
            </c:spPr>
          </c:errBars>
          <c:xVal>
            <c:numRef>
              <c:f>'ImageJ (leaf increase)'!$B$31:$B$37</c:f>
              <c:numCache>
                <c:formatCode>0</c:formatCode>
                <c:ptCount val="7"/>
                <c:pt idx="0">
                  <c:v>40</c:v>
                </c:pt>
                <c:pt idx="1">
                  <c:v>42</c:v>
                </c:pt>
                <c:pt idx="2">
                  <c:v>44</c:v>
                </c:pt>
                <c:pt idx="3">
                  <c:v>47</c:v>
                </c:pt>
                <c:pt idx="4">
                  <c:v>49</c:v>
                </c:pt>
                <c:pt idx="5">
                  <c:v>51</c:v>
                </c:pt>
                <c:pt idx="6">
                  <c:v>54</c:v>
                </c:pt>
              </c:numCache>
            </c:numRef>
          </c:xVal>
          <c:yVal>
            <c:numRef>
              <c:f>'ImageJ (leaf increase)'!$D$31:$D$37</c:f>
              <c:numCache>
                <c:formatCode>General</c:formatCode>
                <c:ptCount val="7"/>
                <c:pt idx="0">
                  <c:v>0</c:v>
                </c:pt>
                <c:pt idx="1">
                  <c:v>1283.9424999999999</c:v>
                </c:pt>
                <c:pt idx="2">
                  <c:v>1786.0242499999999</c:v>
                </c:pt>
                <c:pt idx="3">
                  <c:v>4070.5052500000002</c:v>
                </c:pt>
                <c:pt idx="4">
                  <c:v>-5.5195000000003347</c:v>
                </c:pt>
                <c:pt idx="5">
                  <c:v>-932.88224999999875</c:v>
                </c:pt>
                <c:pt idx="6">
                  <c:v>-1621.1240000000016</c:v>
                </c:pt>
              </c:numCache>
            </c:numRef>
          </c:yVal>
          <c:smooth val="1"/>
          <c:extLst>
            <c:ext xmlns:c16="http://schemas.microsoft.com/office/drawing/2014/chart" uri="{C3380CC4-5D6E-409C-BE32-E72D297353CC}">
              <c16:uniqueId val="{00000001-A10A-4202-9750-750A87B87B86}"/>
            </c:ext>
          </c:extLst>
        </c:ser>
        <c:ser>
          <c:idx val="2"/>
          <c:order val="2"/>
          <c:tx>
            <c:strRef>
              <c:f>'ImageJ (leaf increase)'!$E$30</c:f>
              <c:strCache>
                <c:ptCount val="1"/>
                <c:pt idx="0">
                  <c:v>1%</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errBars>
            <c:errDir val="y"/>
            <c:errBarType val="both"/>
            <c:errValType val="cust"/>
            <c:noEndCap val="0"/>
            <c:plus>
              <c:numRef>
                <c:f>'ImageJ (leaf increase)'!$W$4:$W$10</c:f>
                <c:numCache>
                  <c:formatCode>General</c:formatCode>
                  <c:ptCount val="7"/>
                  <c:pt idx="0">
                    <c:v>276.89011190632993</c:v>
                  </c:pt>
                  <c:pt idx="1">
                    <c:v>489.60690011092487</c:v>
                  </c:pt>
                  <c:pt idx="2">
                    <c:v>541.28984345003778</c:v>
                  </c:pt>
                  <c:pt idx="3">
                    <c:v>405.6135884168782</c:v>
                  </c:pt>
                  <c:pt idx="4">
                    <c:v>1025.7858442311763</c:v>
                  </c:pt>
                  <c:pt idx="5">
                    <c:v>1052.8504902080015</c:v>
                  </c:pt>
                  <c:pt idx="6">
                    <c:v>830.57414471235745</c:v>
                  </c:pt>
                </c:numCache>
              </c:numRef>
            </c:plus>
            <c:minus>
              <c:numRef>
                <c:f>'ImageJ (leaf increase)'!$W$4:$W$10</c:f>
                <c:numCache>
                  <c:formatCode>General</c:formatCode>
                  <c:ptCount val="7"/>
                  <c:pt idx="0">
                    <c:v>276.89011190632993</c:v>
                  </c:pt>
                  <c:pt idx="1">
                    <c:v>489.60690011092487</c:v>
                  </c:pt>
                  <c:pt idx="2">
                    <c:v>541.28984345003778</c:v>
                  </c:pt>
                  <c:pt idx="3">
                    <c:v>405.6135884168782</c:v>
                  </c:pt>
                  <c:pt idx="4">
                    <c:v>1025.7858442311763</c:v>
                  </c:pt>
                  <c:pt idx="5">
                    <c:v>1052.8504902080015</c:v>
                  </c:pt>
                  <c:pt idx="6">
                    <c:v>830.57414471235745</c:v>
                  </c:pt>
                </c:numCache>
              </c:numRef>
            </c:minus>
            <c:spPr>
              <a:noFill/>
              <a:ln w="9525" cap="flat" cmpd="sng" algn="ctr">
                <a:solidFill>
                  <a:schemeClr val="tx1">
                    <a:lumMod val="65000"/>
                    <a:lumOff val="35000"/>
                  </a:schemeClr>
                </a:solidFill>
                <a:round/>
              </a:ln>
              <a:effectLst/>
            </c:spPr>
          </c:errBars>
          <c:xVal>
            <c:numRef>
              <c:f>'ImageJ (leaf increase)'!$B$31:$B$37</c:f>
              <c:numCache>
                <c:formatCode>0</c:formatCode>
                <c:ptCount val="7"/>
                <c:pt idx="0">
                  <c:v>40</c:v>
                </c:pt>
                <c:pt idx="1">
                  <c:v>42</c:v>
                </c:pt>
                <c:pt idx="2">
                  <c:v>44</c:v>
                </c:pt>
                <c:pt idx="3">
                  <c:v>47</c:v>
                </c:pt>
                <c:pt idx="4">
                  <c:v>49</c:v>
                </c:pt>
                <c:pt idx="5">
                  <c:v>51</c:v>
                </c:pt>
                <c:pt idx="6">
                  <c:v>54</c:v>
                </c:pt>
              </c:numCache>
            </c:numRef>
          </c:xVal>
          <c:yVal>
            <c:numRef>
              <c:f>'ImageJ (leaf increase)'!$E$31:$E$37</c:f>
              <c:numCache>
                <c:formatCode>General</c:formatCode>
                <c:ptCount val="7"/>
                <c:pt idx="0">
                  <c:v>0</c:v>
                </c:pt>
                <c:pt idx="1">
                  <c:v>1278.0382499999998</c:v>
                </c:pt>
                <c:pt idx="2">
                  <c:v>2518.4527500000004</c:v>
                </c:pt>
                <c:pt idx="3">
                  <c:v>4176.8334999999997</c:v>
                </c:pt>
                <c:pt idx="4">
                  <c:v>1911.8777499999997</c:v>
                </c:pt>
                <c:pt idx="5">
                  <c:v>-556.61599999999999</c:v>
                </c:pt>
                <c:pt idx="6">
                  <c:v>-1400.8382499999989</c:v>
                </c:pt>
              </c:numCache>
            </c:numRef>
          </c:yVal>
          <c:smooth val="1"/>
          <c:extLst>
            <c:ext xmlns:c16="http://schemas.microsoft.com/office/drawing/2014/chart" uri="{C3380CC4-5D6E-409C-BE32-E72D297353CC}">
              <c16:uniqueId val="{00000002-A10A-4202-9750-750A87B87B86}"/>
            </c:ext>
          </c:extLst>
        </c:ser>
        <c:ser>
          <c:idx val="3"/>
          <c:order val="3"/>
          <c:tx>
            <c:strRef>
              <c:f>'ImageJ (leaf increase)'!$F$30</c:f>
              <c:strCache>
                <c:ptCount val="1"/>
                <c:pt idx="0">
                  <c:v>2%</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errBars>
            <c:errDir val="y"/>
            <c:errBarType val="both"/>
            <c:errValType val="cust"/>
            <c:noEndCap val="0"/>
            <c:plus>
              <c:numRef>
                <c:f>'ImageJ (leaf increase)'!$AD$4:$AD$10</c:f>
                <c:numCache>
                  <c:formatCode>General</c:formatCode>
                  <c:ptCount val="7"/>
                  <c:pt idx="0">
                    <c:v>213.54554144076414</c:v>
                  </c:pt>
                  <c:pt idx="1">
                    <c:v>478.91674843535748</c:v>
                  </c:pt>
                  <c:pt idx="2">
                    <c:v>576.13333614282658</c:v>
                  </c:pt>
                  <c:pt idx="3">
                    <c:v>1295.6313532521767</c:v>
                  </c:pt>
                  <c:pt idx="4">
                    <c:v>1797.9438826976996</c:v>
                  </c:pt>
                  <c:pt idx="5">
                    <c:v>513.52500064981814</c:v>
                  </c:pt>
                  <c:pt idx="6">
                    <c:v>749.06110746257946</c:v>
                  </c:pt>
                </c:numCache>
              </c:numRef>
            </c:plus>
            <c:minus>
              <c:numRef>
                <c:f>'ImageJ (leaf increase)'!$AD$4:$AD$10</c:f>
                <c:numCache>
                  <c:formatCode>General</c:formatCode>
                  <c:ptCount val="7"/>
                  <c:pt idx="0">
                    <c:v>213.54554144076414</c:v>
                  </c:pt>
                  <c:pt idx="1">
                    <c:v>478.91674843535748</c:v>
                  </c:pt>
                  <c:pt idx="2">
                    <c:v>576.13333614282658</c:v>
                  </c:pt>
                  <c:pt idx="3">
                    <c:v>1295.6313532521767</c:v>
                  </c:pt>
                  <c:pt idx="4">
                    <c:v>1797.9438826976996</c:v>
                  </c:pt>
                  <c:pt idx="5">
                    <c:v>513.52500064981814</c:v>
                  </c:pt>
                  <c:pt idx="6">
                    <c:v>749.06110746257946</c:v>
                  </c:pt>
                </c:numCache>
              </c:numRef>
            </c:minus>
            <c:spPr>
              <a:noFill/>
              <a:ln w="9525" cap="flat" cmpd="sng" algn="ctr">
                <a:solidFill>
                  <a:schemeClr val="tx1">
                    <a:lumMod val="65000"/>
                    <a:lumOff val="35000"/>
                  </a:schemeClr>
                </a:solidFill>
                <a:round/>
              </a:ln>
              <a:effectLst/>
            </c:spPr>
          </c:errBars>
          <c:xVal>
            <c:numRef>
              <c:f>'ImageJ (leaf increase)'!$B$31:$B$37</c:f>
              <c:numCache>
                <c:formatCode>0</c:formatCode>
                <c:ptCount val="7"/>
                <c:pt idx="0">
                  <c:v>40</c:v>
                </c:pt>
                <c:pt idx="1">
                  <c:v>42</c:v>
                </c:pt>
                <c:pt idx="2">
                  <c:v>44</c:v>
                </c:pt>
                <c:pt idx="3">
                  <c:v>47</c:v>
                </c:pt>
                <c:pt idx="4">
                  <c:v>49</c:v>
                </c:pt>
                <c:pt idx="5">
                  <c:v>51</c:v>
                </c:pt>
                <c:pt idx="6">
                  <c:v>54</c:v>
                </c:pt>
              </c:numCache>
            </c:numRef>
          </c:xVal>
          <c:yVal>
            <c:numRef>
              <c:f>'ImageJ (leaf increase)'!$F$31:$F$37</c:f>
              <c:numCache>
                <c:formatCode>General</c:formatCode>
                <c:ptCount val="7"/>
                <c:pt idx="0">
                  <c:v>0</c:v>
                </c:pt>
                <c:pt idx="1">
                  <c:v>1039.4095000000002</c:v>
                </c:pt>
                <c:pt idx="2">
                  <c:v>2249.7159999999999</c:v>
                </c:pt>
                <c:pt idx="3">
                  <c:v>3507.4574999999995</c:v>
                </c:pt>
                <c:pt idx="4">
                  <c:v>2181.6222500000013</c:v>
                </c:pt>
                <c:pt idx="5">
                  <c:v>-580.18475000000035</c:v>
                </c:pt>
                <c:pt idx="6">
                  <c:v>-1003.8050000000003</c:v>
                </c:pt>
              </c:numCache>
            </c:numRef>
          </c:yVal>
          <c:smooth val="1"/>
          <c:extLst>
            <c:ext xmlns:c16="http://schemas.microsoft.com/office/drawing/2014/chart" uri="{C3380CC4-5D6E-409C-BE32-E72D297353CC}">
              <c16:uniqueId val="{00000003-A10A-4202-9750-750A87B87B86}"/>
            </c:ext>
          </c:extLst>
        </c:ser>
        <c:ser>
          <c:idx val="4"/>
          <c:order val="4"/>
          <c:tx>
            <c:strRef>
              <c:f>'ImageJ (leaf increase)'!$G$30</c:f>
              <c:strCache>
                <c:ptCount val="1"/>
                <c:pt idx="0">
                  <c:v>3%</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errBars>
            <c:errDir val="y"/>
            <c:errBarType val="both"/>
            <c:errValType val="cust"/>
            <c:noEndCap val="0"/>
            <c:plus>
              <c:numRef>
                <c:f>'ImageJ (leaf increase)'!$AK$4:$AK$10</c:f>
                <c:numCache>
                  <c:formatCode>General</c:formatCode>
                  <c:ptCount val="7"/>
                  <c:pt idx="0">
                    <c:v>162.24131770266121</c:v>
                  </c:pt>
                  <c:pt idx="1">
                    <c:v>444.56394712000292</c:v>
                  </c:pt>
                  <c:pt idx="2">
                    <c:v>808.09623417762737</c:v>
                  </c:pt>
                  <c:pt idx="3">
                    <c:v>1387.6270882860294</c:v>
                  </c:pt>
                  <c:pt idx="4">
                    <c:v>1697.9254269615506</c:v>
                  </c:pt>
                  <c:pt idx="5">
                    <c:v>1555.3482935311399</c:v>
                  </c:pt>
                  <c:pt idx="6">
                    <c:v>758.35589081527871</c:v>
                  </c:pt>
                </c:numCache>
              </c:numRef>
            </c:plus>
            <c:minus>
              <c:numRef>
                <c:f>'ImageJ (leaf increase)'!$AK$4:$AK$10</c:f>
                <c:numCache>
                  <c:formatCode>General</c:formatCode>
                  <c:ptCount val="7"/>
                  <c:pt idx="0">
                    <c:v>162.24131770266121</c:v>
                  </c:pt>
                  <c:pt idx="1">
                    <c:v>444.56394712000292</c:v>
                  </c:pt>
                  <c:pt idx="2">
                    <c:v>808.09623417762737</c:v>
                  </c:pt>
                  <c:pt idx="3">
                    <c:v>1387.6270882860294</c:v>
                  </c:pt>
                  <c:pt idx="4">
                    <c:v>1697.9254269615506</c:v>
                  </c:pt>
                  <c:pt idx="5">
                    <c:v>1555.3482935311399</c:v>
                  </c:pt>
                  <c:pt idx="6">
                    <c:v>758.35589081527871</c:v>
                  </c:pt>
                </c:numCache>
              </c:numRef>
            </c:minus>
            <c:spPr>
              <a:noFill/>
              <a:ln w="9525" cap="flat" cmpd="sng" algn="ctr">
                <a:solidFill>
                  <a:schemeClr val="tx1">
                    <a:lumMod val="65000"/>
                    <a:lumOff val="35000"/>
                  </a:schemeClr>
                </a:solidFill>
                <a:round/>
              </a:ln>
              <a:effectLst/>
            </c:spPr>
          </c:errBars>
          <c:xVal>
            <c:numRef>
              <c:f>'ImageJ (leaf increase)'!$B$31:$B$37</c:f>
              <c:numCache>
                <c:formatCode>0</c:formatCode>
                <c:ptCount val="7"/>
                <c:pt idx="0">
                  <c:v>40</c:v>
                </c:pt>
                <c:pt idx="1">
                  <c:v>42</c:v>
                </c:pt>
                <c:pt idx="2">
                  <c:v>44</c:v>
                </c:pt>
                <c:pt idx="3">
                  <c:v>47</c:v>
                </c:pt>
                <c:pt idx="4">
                  <c:v>49</c:v>
                </c:pt>
                <c:pt idx="5">
                  <c:v>51</c:v>
                </c:pt>
                <c:pt idx="6">
                  <c:v>54</c:v>
                </c:pt>
              </c:numCache>
            </c:numRef>
          </c:xVal>
          <c:yVal>
            <c:numRef>
              <c:f>'ImageJ (leaf increase)'!$G$31:$G$37</c:f>
              <c:numCache>
                <c:formatCode>General</c:formatCode>
                <c:ptCount val="7"/>
                <c:pt idx="0">
                  <c:v>0</c:v>
                </c:pt>
                <c:pt idx="1">
                  <c:v>866.40924999999993</c:v>
                </c:pt>
                <c:pt idx="2">
                  <c:v>1909.1357500000001</c:v>
                </c:pt>
                <c:pt idx="3">
                  <c:v>3669.7047500000008</c:v>
                </c:pt>
                <c:pt idx="4">
                  <c:v>1820.7122499999987</c:v>
                </c:pt>
                <c:pt idx="5">
                  <c:v>1332.5605000000014</c:v>
                </c:pt>
                <c:pt idx="6">
                  <c:v>-1316.9725000000017</c:v>
                </c:pt>
              </c:numCache>
            </c:numRef>
          </c:yVal>
          <c:smooth val="1"/>
          <c:extLst>
            <c:ext xmlns:c16="http://schemas.microsoft.com/office/drawing/2014/chart" uri="{C3380CC4-5D6E-409C-BE32-E72D297353CC}">
              <c16:uniqueId val="{00000004-A10A-4202-9750-750A87B87B86}"/>
            </c:ext>
          </c:extLst>
        </c:ser>
        <c:dLbls>
          <c:showLegendKey val="0"/>
          <c:showVal val="0"/>
          <c:showCatName val="0"/>
          <c:showSerName val="0"/>
          <c:showPercent val="0"/>
          <c:showBubbleSize val="0"/>
        </c:dLbls>
        <c:axId val="493177808"/>
        <c:axId val="493179448"/>
      </c:scatterChart>
      <c:valAx>
        <c:axId val="493177808"/>
        <c:scaling>
          <c:orientation val="minMax"/>
          <c:max val="54"/>
          <c:min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a:solidFill>
                      <a:schemeClr val="bg2">
                        <a:lumMod val="50000"/>
                      </a:schemeClr>
                    </a:solidFill>
                    <a:latin typeface="Montserrat Light" panose="020B0604020202020204"/>
                  </a:rPr>
                  <a:t>Time (days)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493179448"/>
        <c:crosses val="autoZero"/>
        <c:crossBetween val="midCat"/>
      </c:valAx>
      <c:valAx>
        <c:axId val="493179448"/>
        <c:scaling>
          <c:orientation val="minMax"/>
          <c:max val="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a:solidFill>
                      <a:schemeClr val="bg2">
                        <a:lumMod val="50000"/>
                      </a:schemeClr>
                    </a:solidFill>
                    <a:latin typeface="Montserrat Light" panose="020B0604020202020204"/>
                  </a:rPr>
                  <a:t>Leaf Expansion (mm2)</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4931778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'Chlorophyll Fluorescence(April)'!$I$3:$I$22</c:f>
                <c:numCache>
                  <c:formatCode>General</c:formatCode>
                  <c:ptCount val="20"/>
                  <c:pt idx="0">
                    <c:v>8.6549065510499561E-3</c:v>
                  </c:pt>
                  <c:pt idx="4">
                    <c:v>1.3573104533107653E-2</c:v>
                  </c:pt>
                  <c:pt idx="8">
                    <c:v>1.1371158284921582E-2</c:v>
                  </c:pt>
                  <c:pt idx="12">
                    <c:v>7.4527834720647347E-3</c:v>
                  </c:pt>
                  <c:pt idx="16">
                    <c:v>9.1725990904472816E-3</c:v>
                  </c:pt>
                </c:numCache>
              </c:numRef>
            </c:plus>
            <c:minus>
              <c:numRef>
                <c:f>'Chlorophyll Fluorescence(April)'!$I$3:$I$22</c:f>
                <c:numCache>
                  <c:formatCode>General</c:formatCode>
                  <c:ptCount val="20"/>
                  <c:pt idx="0">
                    <c:v>8.6549065510499561E-3</c:v>
                  </c:pt>
                  <c:pt idx="4">
                    <c:v>1.3573104533107653E-2</c:v>
                  </c:pt>
                  <c:pt idx="8">
                    <c:v>1.1371158284921582E-2</c:v>
                  </c:pt>
                  <c:pt idx="12">
                    <c:v>7.4527834720647347E-3</c:v>
                  </c:pt>
                  <c:pt idx="16">
                    <c:v>9.1725990904472816E-3</c:v>
                  </c:pt>
                </c:numCache>
              </c:numRef>
            </c:minus>
            <c:spPr>
              <a:noFill/>
              <a:ln w="9525" cap="flat" cmpd="sng" algn="ctr">
                <a:solidFill>
                  <a:schemeClr val="tx1">
                    <a:lumMod val="65000"/>
                    <a:lumOff val="35000"/>
                  </a:schemeClr>
                </a:solidFill>
                <a:round/>
              </a:ln>
              <a:effectLst/>
            </c:spPr>
          </c:errBars>
          <c:cat>
            <c:strRef>
              <c:f>'Chlorophyll Fluorescence(April)'!$A$3:$A$22</c:f>
              <c:strCache>
                <c:ptCount val="17"/>
                <c:pt idx="0">
                  <c:v>0%</c:v>
                </c:pt>
                <c:pt idx="4">
                  <c:v>0.2%</c:v>
                </c:pt>
                <c:pt idx="8">
                  <c:v>1%</c:v>
                </c:pt>
                <c:pt idx="12">
                  <c:v>2%</c:v>
                </c:pt>
                <c:pt idx="16">
                  <c:v>3%</c:v>
                </c:pt>
              </c:strCache>
            </c:strRef>
          </c:cat>
          <c:val>
            <c:numRef>
              <c:f>'Chlorophyll Fluorescence(April)'!$G$3:$G$22</c:f>
              <c:numCache>
                <c:formatCode>General</c:formatCode>
                <c:ptCount val="20"/>
                <c:pt idx="0" formatCode="0.000">
                  <c:v>0.60899999999999987</c:v>
                </c:pt>
                <c:pt idx="4" formatCode="0.000">
                  <c:v>0.63291666666666668</c:v>
                </c:pt>
                <c:pt idx="8" formatCode="0.000">
                  <c:v>0.60391666666666666</c:v>
                </c:pt>
                <c:pt idx="12" formatCode="0.000">
                  <c:v>0.60958333333333337</c:v>
                </c:pt>
                <c:pt idx="16" formatCode="0.000">
                  <c:v>0.61775000000000002</c:v>
                </c:pt>
              </c:numCache>
            </c:numRef>
          </c:val>
          <c:extLst>
            <c:ext xmlns:c16="http://schemas.microsoft.com/office/drawing/2014/chart" uri="{C3380CC4-5D6E-409C-BE32-E72D297353CC}">
              <c16:uniqueId val="{00000000-C931-4ECF-8F68-93ED928D6A98}"/>
            </c:ext>
          </c:extLst>
        </c:ser>
        <c:dLbls>
          <c:showLegendKey val="0"/>
          <c:showVal val="0"/>
          <c:showCatName val="0"/>
          <c:showSerName val="0"/>
          <c:showPercent val="0"/>
          <c:showBubbleSize val="0"/>
        </c:dLbls>
        <c:gapWidth val="219"/>
        <c:overlap val="-27"/>
        <c:axId val="535813824"/>
        <c:axId val="535814152"/>
      </c:barChart>
      <c:catAx>
        <c:axId val="53581382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a:solidFill>
                      <a:schemeClr val="bg2">
                        <a:lumMod val="50000"/>
                      </a:schemeClr>
                    </a:solidFill>
                    <a:latin typeface="Montserrat Light" panose="020B0604020202020204"/>
                  </a:rPr>
                  <a:t>Chitin Percentages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535814152"/>
        <c:crosses val="autoZero"/>
        <c:auto val="1"/>
        <c:lblAlgn val="ctr"/>
        <c:lblOffset val="100"/>
        <c:noMultiLvlLbl val="0"/>
      </c:catAx>
      <c:valAx>
        <c:axId val="535814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dirty="0">
                    <a:solidFill>
                      <a:schemeClr val="bg2">
                        <a:lumMod val="50000"/>
                      </a:schemeClr>
                    </a:solidFill>
                    <a:latin typeface="Montserrat Light" panose="020B0604020202020204"/>
                  </a:rPr>
                  <a:t>Quantum Efficiency of</a:t>
                </a:r>
                <a:r>
                  <a:rPr lang="en-GB" sz="2000" baseline="0" dirty="0">
                    <a:solidFill>
                      <a:schemeClr val="bg2">
                        <a:lumMod val="50000"/>
                      </a:schemeClr>
                    </a:solidFill>
                    <a:latin typeface="Montserrat Light" panose="020B0604020202020204"/>
                  </a:rPr>
                  <a:t> PSII</a:t>
                </a:r>
                <a:endParaRPr lang="en-GB" sz="2000" dirty="0">
                  <a:solidFill>
                    <a:schemeClr val="bg2">
                      <a:lumMod val="50000"/>
                    </a:schemeClr>
                  </a:solidFill>
                  <a:latin typeface="Montserrat Light" panose="020B0604020202020204"/>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53581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'Chlorophyll Content (April)'!$I$3:$I$22</c:f>
                <c:numCache>
                  <c:formatCode>General</c:formatCode>
                  <c:ptCount val="20"/>
                  <c:pt idx="0">
                    <c:v>1.5670413263594933</c:v>
                  </c:pt>
                  <c:pt idx="4">
                    <c:v>1.212125085221081</c:v>
                  </c:pt>
                  <c:pt idx="8">
                    <c:v>2.3841763757618151</c:v>
                  </c:pt>
                  <c:pt idx="12">
                    <c:v>1.0743507944938797</c:v>
                  </c:pt>
                  <c:pt idx="16">
                    <c:v>0.71581861969097815</c:v>
                  </c:pt>
                </c:numCache>
              </c:numRef>
            </c:plus>
            <c:minus>
              <c:numRef>
                <c:f>'Chlorophyll Content (April)'!$I$3:$I$22</c:f>
                <c:numCache>
                  <c:formatCode>General</c:formatCode>
                  <c:ptCount val="20"/>
                  <c:pt idx="0">
                    <c:v>1.5670413263594933</c:v>
                  </c:pt>
                  <c:pt idx="4">
                    <c:v>1.212125085221081</c:v>
                  </c:pt>
                  <c:pt idx="8">
                    <c:v>2.3841763757618151</c:v>
                  </c:pt>
                  <c:pt idx="12">
                    <c:v>1.0743507944938797</c:v>
                  </c:pt>
                  <c:pt idx="16">
                    <c:v>0.71581861969097815</c:v>
                  </c:pt>
                </c:numCache>
              </c:numRef>
            </c:minus>
            <c:spPr>
              <a:noFill/>
              <a:ln w="9525" cap="flat" cmpd="sng" algn="ctr">
                <a:solidFill>
                  <a:schemeClr val="tx1">
                    <a:lumMod val="65000"/>
                    <a:lumOff val="35000"/>
                  </a:schemeClr>
                </a:solidFill>
                <a:round/>
              </a:ln>
              <a:effectLst/>
            </c:spPr>
          </c:errBars>
          <c:cat>
            <c:strRef>
              <c:f>'Chlorophyll Content (April)'!$A$3:$A$22</c:f>
              <c:strCache>
                <c:ptCount val="17"/>
                <c:pt idx="0">
                  <c:v>0%</c:v>
                </c:pt>
                <c:pt idx="4">
                  <c:v>0.2%</c:v>
                </c:pt>
                <c:pt idx="8">
                  <c:v>1%</c:v>
                </c:pt>
                <c:pt idx="12">
                  <c:v>2%</c:v>
                </c:pt>
                <c:pt idx="16">
                  <c:v>3%</c:v>
                </c:pt>
              </c:strCache>
            </c:strRef>
          </c:cat>
          <c:val>
            <c:numRef>
              <c:f>'Chlorophyll Content (April)'!$G$3:$G$22</c:f>
              <c:numCache>
                <c:formatCode>General</c:formatCode>
                <c:ptCount val="20"/>
                <c:pt idx="0" formatCode="0.0">
                  <c:v>13.123333333333333</c:v>
                </c:pt>
                <c:pt idx="4" formatCode="0.0">
                  <c:v>10.308333333333334</c:v>
                </c:pt>
                <c:pt idx="8" formatCode="0.0">
                  <c:v>12.525833333333333</c:v>
                </c:pt>
                <c:pt idx="12" formatCode="0.0">
                  <c:v>12.626666666666667</c:v>
                </c:pt>
                <c:pt idx="16" formatCode="0.0">
                  <c:v>12.21</c:v>
                </c:pt>
              </c:numCache>
            </c:numRef>
          </c:val>
          <c:extLst>
            <c:ext xmlns:c16="http://schemas.microsoft.com/office/drawing/2014/chart" uri="{C3380CC4-5D6E-409C-BE32-E72D297353CC}">
              <c16:uniqueId val="{00000000-6925-437B-9682-E0A134228C6B}"/>
            </c:ext>
          </c:extLst>
        </c:ser>
        <c:dLbls>
          <c:showLegendKey val="0"/>
          <c:showVal val="0"/>
          <c:showCatName val="0"/>
          <c:showSerName val="0"/>
          <c:showPercent val="0"/>
          <c:showBubbleSize val="0"/>
        </c:dLbls>
        <c:gapWidth val="219"/>
        <c:overlap val="-27"/>
        <c:axId val="535798736"/>
        <c:axId val="535795784"/>
      </c:barChart>
      <c:catAx>
        <c:axId val="53579873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a:solidFill>
                      <a:schemeClr val="bg2">
                        <a:lumMod val="50000"/>
                      </a:schemeClr>
                    </a:solidFill>
                    <a:latin typeface="Montserrat Light" panose="020B0604020202020204"/>
                  </a:rPr>
                  <a:t>Chitin Percentage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535795784"/>
        <c:crosses val="autoZero"/>
        <c:auto val="1"/>
        <c:lblAlgn val="ctr"/>
        <c:lblOffset val="100"/>
        <c:noMultiLvlLbl val="0"/>
      </c:catAx>
      <c:valAx>
        <c:axId val="535795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a:solidFill>
                      <a:schemeClr val="bg2">
                        <a:lumMod val="50000"/>
                      </a:schemeClr>
                    </a:solidFill>
                    <a:latin typeface="Montserrat Light" panose="020B0604020202020204"/>
                  </a:rPr>
                  <a:t>Chlorophyll</a:t>
                </a:r>
                <a:r>
                  <a:rPr lang="en-GB" sz="2000" baseline="0">
                    <a:solidFill>
                      <a:schemeClr val="bg2">
                        <a:lumMod val="50000"/>
                      </a:schemeClr>
                    </a:solidFill>
                    <a:latin typeface="Montserrat Light" panose="020B0604020202020204"/>
                  </a:rPr>
                  <a:t> Content (AU)</a:t>
                </a:r>
                <a:endParaRPr lang="en-GB" sz="2000">
                  <a:solidFill>
                    <a:schemeClr val="bg2">
                      <a:lumMod val="50000"/>
                    </a:schemeClr>
                  </a:solidFill>
                  <a:latin typeface="Montserrat Light" panose="020B0604020202020204"/>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53579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'FRAP 3'!$A$91</c:f>
              <c:strCache>
                <c:ptCount val="1"/>
                <c:pt idx="0">
                  <c:v>Average</c:v>
                </c:pt>
              </c:strCache>
            </c:strRef>
          </c:tx>
          <c:spPr>
            <a:solidFill>
              <a:schemeClr val="accent1"/>
            </a:solidFill>
            <a:ln>
              <a:noFill/>
            </a:ln>
            <a:effectLst/>
          </c:spPr>
          <c:invertIfNegative val="0"/>
          <c:errBars>
            <c:errBarType val="both"/>
            <c:errValType val="cust"/>
            <c:noEndCap val="0"/>
            <c:plus>
              <c:numRef>
                <c:f>'FRAP 3'!$B$93:$F$93</c:f>
                <c:numCache>
                  <c:formatCode>General</c:formatCode>
                  <c:ptCount val="5"/>
                  <c:pt idx="0">
                    <c:v>2.463155877858739E-2</c:v>
                  </c:pt>
                  <c:pt idx="1">
                    <c:v>2.4321778809641384E-2</c:v>
                  </c:pt>
                  <c:pt idx="2">
                    <c:v>2.343633852611134E-2</c:v>
                  </c:pt>
                  <c:pt idx="3">
                    <c:v>2.4338592156860857E-2</c:v>
                  </c:pt>
                  <c:pt idx="4">
                    <c:v>2.7477828559983469E-2</c:v>
                  </c:pt>
                </c:numCache>
              </c:numRef>
            </c:plus>
            <c:minus>
              <c:numRef>
                <c:f>'FRAP 3'!$B$93:$F$93</c:f>
                <c:numCache>
                  <c:formatCode>General</c:formatCode>
                  <c:ptCount val="5"/>
                  <c:pt idx="0">
                    <c:v>2.463155877858739E-2</c:v>
                  </c:pt>
                  <c:pt idx="1">
                    <c:v>2.4321778809641384E-2</c:v>
                  </c:pt>
                  <c:pt idx="2">
                    <c:v>2.343633852611134E-2</c:v>
                  </c:pt>
                  <c:pt idx="3">
                    <c:v>2.4338592156860857E-2</c:v>
                  </c:pt>
                  <c:pt idx="4">
                    <c:v>2.7477828559983469E-2</c:v>
                  </c:pt>
                </c:numCache>
              </c:numRef>
            </c:minus>
            <c:spPr>
              <a:noFill/>
              <a:ln w="9525" cap="flat" cmpd="sng" algn="ctr">
                <a:solidFill>
                  <a:schemeClr val="tx1">
                    <a:lumMod val="65000"/>
                    <a:lumOff val="35000"/>
                  </a:schemeClr>
                </a:solidFill>
                <a:round/>
              </a:ln>
              <a:effectLst/>
            </c:spPr>
          </c:errBars>
          <c:cat>
            <c:strRef>
              <c:f>'FRAP 3'!$B$87:$F$87</c:f>
              <c:strCache>
                <c:ptCount val="5"/>
                <c:pt idx="0">
                  <c:v>Millenium Ultima Coir</c:v>
                </c:pt>
                <c:pt idx="1">
                  <c:v>Rockwool</c:v>
                </c:pt>
                <c:pt idx="2">
                  <c:v>Peat Free</c:v>
                </c:pt>
                <c:pt idx="3">
                  <c:v>PF + Biochar</c:v>
                </c:pt>
                <c:pt idx="4">
                  <c:v>PF +Chitin</c:v>
                </c:pt>
              </c:strCache>
            </c:strRef>
          </c:cat>
          <c:val>
            <c:numRef>
              <c:f>'FRAP 3'!$B$91:$F$91</c:f>
              <c:numCache>
                <c:formatCode>General</c:formatCode>
                <c:ptCount val="5"/>
                <c:pt idx="0">
                  <c:v>1.2619221987126108</c:v>
                </c:pt>
                <c:pt idx="1">
                  <c:v>1.3380346260493055</c:v>
                </c:pt>
                <c:pt idx="2">
                  <c:v>1.4814488956315826</c:v>
                </c:pt>
                <c:pt idx="3">
                  <c:v>1.5069414692582059</c:v>
                </c:pt>
                <c:pt idx="4">
                  <c:v>1.4966809595824515</c:v>
                </c:pt>
              </c:numCache>
            </c:numRef>
          </c:val>
          <c:extLst>
            <c:ext xmlns:c16="http://schemas.microsoft.com/office/drawing/2014/chart" uri="{C3380CC4-5D6E-409C-BE32-E72D297353CC}">
              <c16:uniqueId val="{00000000-FFE6-4713-9DD4-BA0884C83E8A}"/>
            </c:ext>
          </c:extLst>
        </c:ser>
        <c:dLbls>
          <c:showLegendKey val="0"/>
          <c:showVal val="0"/>
          <c:showCatName val="0"/>
          <c:showSerName val="0"/>
          <c:showPercent val="0"/>
          <c:showBubbleSize val="0"/>
        </c:dLbls>
        <c:gapWidth val="219"/>
        <c:overlap val="-27"/>
        <c:axId val="429788880"/>
        <c:axId val="429784176"/>
      </c:barChart>
      <c:catAx>
        <c:axId val="42978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429784176"/>
        <c:crosses val="autoZero"/>
        <c:auto val="1"/>
        <c:lblAlgn val="ctr"/>
        <c:lblOffset val="100"/>
        <c:noMultiLvlLbl val="0"/>
      </c:catAx>
      <c:valAx>
        <c:axId val="429784176"/>
        <c:scaling>
          <c:orientation val="minMax"/>
          <c:max val="1.6"/>
          <c:min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a:solidFill>
                      <a:schemeClr val="bg2">
                        <a:lumMod val="50000"/>
                      </a:schemeClr>
                    </a:solidFill>
                    <a:latin typeface="Montserrat Light" panose="020B0604020202020204"/>
                  </a:rPr>
                  <a:t>Concentration (mmol/L)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42978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'Folin''s 3'!$M$85</c:f>
              <c:strCache>
                <c:ptCount val="1"/>
                <c:pt idx="0">
                  <c:v>Average</c:v>
                </c:pt>
              </c:strCache>
            </c:strRef>
          </c:tx>
          <c:spPr>
            <a:solidFill>
              <a:schemeClr val="accent1"/>
            </a:solidFill>
            <a:ln>
              <a:noFill/>
            </a:ln>
            <a:effectLst/>
          </c:spPr>
          <c:invertIfNegative val="0"/>
          <c:errBars>
            <c:errBarType val="both"/>
            <c:errValType val="cust"/>
            <c:noEndCap val="0"/>
            <c:plus>
              <c:numRef>
                <c:f>'Folin''s 3'!$N$87:$R$87</c:f>
                <c:numCache>
                  <c:formatCode>General</c:formatCode>
                  <c:ptCount val="5"/>
                  <c:pt idx="0">
                    <c:v>2.199983543014103</c:v>
                  </c:pt>
                  <c:pt idx="1">
                    <c:v>2.4263097384731229</c:v>
                  </c:pt>
                  <c:pt idx="2">
                    <c:v>4.7908344210943756</c:v>
                  </c:pt>
                  <c:pt idx="3">
                    <c:v>2.0102705755639474</c:v>
                  </c:pt>
                  <c:pt idx="4">
                    <c:v>2.8605521616632021</c:v>
                  </c:pt>
                </c:numCache>
              </c:numRef>
            </c:plus>
            <c:minus>
              <c:numRef>
                <c:f>'Folin''s 3'!$N$87:$R$87</c:f>
                <c:numCache>
                  <c:formatCode>General</c:formatCode>
                  <c:ptCount val="5"/>
                  <c:pt idx="0">
                    <c:v>2.199983543014103</c:v>
                  </c:pt>
                  <c:pt idx="1">
                    <c:v>2.4263097384731229</c:v>
                  </c:pt>
                  <c:pt idx="2">
                    <c:v>4.7908344210943756</c:v>
                  </c:pt>
                  <c:pt idx="3">
                    <c:v>2.0102705755639474</c:v>
                  </c:pt>
                  <c:pt idx="4">
                    <c:v>2.8605521616632021</c:v>
                  </c:pt>
                </c:numCache>
              </c:numRef>
            </c:minus>
            <c:spPr>
              <a:noFill/>
              <a:ln w="9525" cap="flat" cmpd="sng" algn="ctr">
                <a:solidFill>
                  <a:schemeClr val="tx1">
                    <a:lumMod val="65000"/>
                    <a:lumOff val="35000"/>
                  </a:schemeClr>
                </a:solidFill>
                <a:round/>
              </a:ln>
              <a:effectLst/>
            </c:spPr>
          </c:errBars>
          <c:cat>
            <c:strRef>
              <c:f>'Folin''s 3'!$N$81:$R$81</c:f>
              <c:strCache>
                <c:ptCount val="5"/>
                <c:pt idx="0">
                  <c:v>Millenium Ultima Coir</c:v>
                </c:pt>
                <c:pt idx="1">
                  <c:v>Rockwool</c:v>
                </c:pt>
                <c:pt idx="2">
                  <c:v>Peat Free</c:v>
                </c:pt>
                <c:pt idx="3">
                  <c:v>PF + Biochar</c:v>
                </c:pt>
                <c:pt idx="4">
                  <c:v>PF +Chitin</c:v>
                </c:pt>
              </c:strCache>
            </c:strRef>
          </c:cat>
          <c:val>
            <c:numRef>
              <c:f>'Folin''s 3'!$N$85:$R$85</c:f>
              <c:numCache>
                <c:formatCode>General</c:formatCode>
                <c:ptCount val="5"/>
                <c:pt idx="0">
                  <c:v>113.13912586653878</c:v>
                </c:pt>
                <c:pt idx="1">
                  <c:v>122.10344788204794</c:v>
                </c:pt>
                <c:pt idx="2">
                  <c:v>131.25899373008534</c:v>
                </c:pt>
                <c:pt idx="3">
                  <c:v>130.96120133392722</c:v>
                </c:pt>
                <c:pt idx="4">
                  <c:v>132.43702961364079</c:v>
                </c:pt>
              </c:numCache>
            </c:numRef>
          </c:val>
          <c:extLst>
            <c:ext xmlns:c16="http://schemas.microsoft.com/office/drawing/2014/chart" uri="{C3380CC4-5D6E-409C-BE32-E72D297353CC}">
              <c16:uniqueId val="{00000000-CC63-4652-88B3-DBDD1E0AEAEB}"/>
            </c:ext>
          </c:extLst>
        </c:ser>
        <c:dLbls>
          <c:showLegendKey val="0"/>
          <c:showVal val="0"/>
          <c:showCatName val="0"/>
          <c:showSerName val="0"/>
          <c:showPercent val="0"/>
          <c:showBubbleSize val="0"/>
        </c:dLbls>
        <c:gapWidth val="219"/>
        <c:overlap val="-27"/>
        <c:axId val="429784568"/>
        <c:axId val="429791624"/>
      </c:barChart>
      <c:catAx>
        <c:axId val="42978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429791624"/>
        <c:crosses val="autoZero"/>
        <c:auto val="1"/>
        <c:lblAlgn val="ctr"/>
        <c:lblOffset val="100"/>
        <c:noMultiLvlLbl val="0"/>
      </c:catAx>
      <c:valAx>
        <c:axId val="429791624"/>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r>
                  <a:rPr lang="en-GB" sz="2000" dirty="0">
                    <a:solidFill>
                      <a:schemeClr val="bg2">
                        <a:lumMod val="50000"/>
                      </a:schemeClr>
                    </a:solidFill>
                    <a:latin typeface="Montserrat Light" panose="020B0604020202020204"/>
                  </a:rPr>
                  <a:t>Gallic Acid Equivalents</a:t>
                </a:r>
                <a:r>
                  <a:rPr lang="en-GB" sz="2000" baseline="0" dirty="0">
                    <a:solidFill>
                      <a:schemeClr val="bg2">
                        <a:lumMod val="50000"/>
                      </a:schemeClr>
                    </a:solidFill>
                    <a:latin typeface="Montserrat Light" panose="020B0604020202020204"/>
                  </a:rPr>
                  <a:t>       (ug/ml)</a:t>
                </a:r>
                <a:endParaRPr lang="en-GB" sz="2000" dirty="0">
                  <a:solidFill>
                    <a:schemeClr val="bg2">
                      <a:lumMod val="50000"/>
                    </a:schemeClr>
                  </a:solidFill>
                  <a:latin typeface="Montserrat Light" panose="020B0604020202020204"/>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lumMod val="50000"/>
                  </a:schemeClr>
                </a:solidFill>
                <a:latin typeface="Montserrat Light" panose="020B0604020202020204"/>
                <a:ea typeface="+mn-ea"/>
                <a:cs typeface="+mn-cs"/>
              </a:defRPr>
            </a:pPr>
            <a:endParaRPr lang="en-US"/>
          </a:p>
        </c:txPr>
        <c:crossAx val="429784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45DBF-F19F-490E-9046-5342848B2A8F}" type="datetimeFigureOut">
              <a:rPr lang="en-GB" smtClean="0"/>
              <a:t>20/08/2021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4B9E0-2B93-4925-81C4-6DCB7F238856}" type="slidenum">
              <a:rPr lang="en-GB" smtClean="0"/>
              <a:t>‹#›</a:t>
            </a:fld>
            <a:endParaRPr lang="en-GB"/>
          </a:p>
        </p:txBody>
      </p:sp>
    </p:spTree>
    <p:extLst>
      <p:ext uri="{BB962C8B-B14F-4D97-AF65-F5344CB8AC3E}">
        <p14:creationId xmlns:p14="http://schemas.microsoft.com/office/powerpoint/2010/main" val="401202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kern="1200" dirty="0">
                <a:solidFill>
                  <a:schemeClr val="tx1"/>
                </a:solidFill>
                <a:effectLst/>
                <a:latin typeface="+mn-lt"/>
                <a:ea typeface="+mn-ea"/>
                <a:cs typeface="+mn-cs"/>
              </a:rPr>
              <a:t>Title Slide: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Hi everyone, today I am going to tell you all a bit about the crop trials I carried out for Horti-BlueC</a:t>
            </a:r>
          </a:p>
          <a:p>
            <a:pPr lvl="0"/>
            <a:endParaRPr lang="en-GB" sz="1200" kern="1200" dirty="0">
              <a:solidFill>
                <a:schemeClr val="tx1"/>
              </a:solidFill>
              <a:effectLst/>
              <a:latin typeface="+mn-lt"/>
              <a:ea typeface="+mn-ea"/>
              <a:cs typeface="+mn-cs"/>
            </a:endParaRPr>
          </a:p>
          <a:p>
            <a:pPr marL="0" lvl="0" indent="0" algn="l" rtl="0">
              <a:spcBef>
                <a:spcPts val="0"/>
              </a:spcBef>
              <a:spcAft>
                <a:spcPts val="0"/>
              </a:spcAft>
              <a:buClr>
                <a:schemeClr val="dk1"/>
              </a:buClr>
              <a:buSzPts val="1200"/>
              <a:buFont typeface="Calibri"/>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kern="1200" dirty="0">
                <a:solidFill>
                  <a:schemeClr val="tx1"/>
                </a:solidFill>
                <a:effectLst/>
                <a:latin typeface="+mn-lt"/>
                <a:ea typeface="+mn-ea"/>
                <a:cs typeface="+mn-cs"/>
              </a:rPr>
              <a:t>Tomato Study: Further Measurements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By the end of our tomato trial we will have many more results to compare between the chitin treatments. </a:t>
            </a:r>
          </a:p>
          <a:p>
            <a:pPr lvl="0"/>
            <a:r>
              <a:rPr lang="en-GB" sz="1200" kern="1200" dirty="0">
                <a:solidFill>
                  <a:schemeClr val="tx1"/>
                </a:solidFill>
                <a:effectLst/>
                <a:latin typeface="+mn-lt"/>
                <a:ea typeface="+mn-ea"/>
                <a:cs typeface="+mn-cs"/>
              </a:rPr>
              <a:t>The most important of these are the fruit yield measurements, telling us if the concentration of chitin affects that in any way. And also, the fruit antioxidant data, which will tell us if the chitin percentage can alter how healthy these tomatoes are to eat. </a:t>
            </a:r>
          </a:p>
          <a:p>
            <a:pPr lvl="0"/>
            <a:r>
              <a:rPr lang="en-GB" sz="1200" kern="1200" dirty="0">
                <a:solidFill>
                  <a:schemeClr val="tx1"/>
                </a:solidFill>
                <a:effectLst/>
                <a:latin typeface="+mn-lt"/>
                <a:ea typeface="+mn-ea"/>
                <a:cs typeface="+mn-cs"/>
              </a:rPr>
              <a:t>We will also measure root size and structure using x-ray imaging to see if the concentration of chitin in the growing media has, in any way, impacted the growth of the roots. </a:t>
            </a:r>
          </a:p>
          <a:p>
            <a:pPr lvl="0"/>
            <a:r>
              <a:rPr lang="en-GB" sz="1200" kern="1200" dirty="0">
                <a:solidFill>
                  <a:schemeClr val="tx1"/>
                </a:solidFill>
                <a:effectLst/>
                <a:latin typeface="+mn-lt"/>
                <a:ea typeface="+mn-ea"/>
                <a:cs typeface="+mn-cs"/>
              </a:rPr>
              <a:t>Finally, the mineral composition of the chitin-amended growing media will be tested to see the difference in nutrients between the different percentages of chitin. </a:t>
            </a:r>
            <a:endParaRPr dirty="0"/>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535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Summary:</a:t>
            </a:r>
          </a:p>
          <a:p>
            <a:pPr marL="0" lvl="0" indent="0" algn="l" rtl="0">
              <a:spcBef>
                <a:spcPts val="0"/>
              </a:spcBef>
              <a:spcAft>
                <a:spcPts val="0"/>
              </a:spcAft>
              <a:buClr>
                <a:schemeClr val="dk1"/>
              </a:buClr>
              <a:buSzPts val="1200"/>
              <a:buFont typeface="Calibri"/>
              <a:buNone/>
            </a:pPr>
            <a:r>
              <a:rPr lang="en-GB" b="0" dirty="0"/>
              <a:t>To sum up - we saw in our lettuce trial that chitin percentages 1% and 2% resulted in the largest fresh mass yield, and that 3% chitin led to a slight decrease in yield, in comparison. This suggested to us that an ‘optimum range’ of chitin should be used as a growing media amendment. We are excited to see how this impacts the fruits from the tomato trial. </a:t>
            </a:r>
          </a:p>
          <a:p>
            <a:pPr marL="0" lvl="0" indent="0" algn="l" rtl="0">
              <a:spcBef>
                <a:spcPts val="0"/>
              </a:spcBef>
              <a:spcAft>
                <a:spcPts val="0"/>
              </a:spcAft>
              <a:buClr>
                <a:schemeClr val="dk1"/>
              </a:buClr>
              <a:buSzPts val="1200"/>
              <a:buFont typeface="Calibri"/>
              <a:buNone/>
            </a:pPr>
            <a:r>
              <a:rPr lang="en-GB" b="0" dirty="0"/>
              <a:t>We saw that the percentage of chitin in growing media increased the antioxidant activity of lettuce leaves, but this should be taken with the effects on leaf yield. 1% or 2% chitin would result in the largest leaves with the most antioxidants. </a:t>
            </a:r>
          </a:p>
          <a:p>
            <a:pPr marL="0" lvl="0" indent="0" algn="l" rtl="0">
              <a:spcBef>
                <a:spcPts val="0"/>
              </a:spcBef>
              <a:spcAft>
                <a:spcPts val="0"/>
              </a:spcAft>
              <a:buClr>
                <a:schemeClr val="dk1"/>
              </a:buClr>
              <a:buSzPts val="1200"/>
              <a:buFont typeface="Calibri"/>
              <a:buNone/>
            </a:pPr>
            <a:r>
              <a:rPr lang="en-GB" b="0" dirty="0"/>
              <a:t>The chitin-amended growing media has resulted in an increased leaf expansion rate and we will see how this affects fruit yield and antioxidant activity later in our trial. </a:t>
            </a: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308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Work with ADAS: Antioxidant Assays (FRAP)</a:t>
            </a:r>
          </a:p>
          <a:p>
            <a:pPr marL="0" lvl="0" indent="0" algn="l" rtl="0">
              <a:spcBef>
                <a:spcPts val="0"/>
              </a:spcBef>
              <a:spcAft>
                <a:spcPts val="0"/>
              </a:spcAft>
              <a:buClr>
                <a:schemeClr val="dk1"/>
              </a:buClr>
              <a:buSzPts val="1200"/>
              <a:buFont typeface="Calibri"/>
              <a:buNone/>
            </a:pPr>
            <a:r>
              <a:rPr lang="en-GB" b="0" dirty="0"/>
              <a:t>Finally, I just wanted to go over some results we obtained testing samples sent to us by ADAS. </a:t>
            </a:r>
          </a:p>
          <a:p>
            <a:pPr marL="0" lvl="0" indent="0" algn="l" rtl="0">
              <a:spcBef>
                <a:spcPts val="0"/>
              </a:spcBef>
              <a:spcAft>
                <a:spcPts val="0"/>
              </a:spcAft>
              <a:buClr>
                <a:schemeClr val="dk1"/>
              </a:buClr>
              <a:buSzPts val="1200"/>
              <a:buFont typeface="Calibri"/>
              <a:buNone/>
            </a:pPr>
            <a:r>
              <a:rPr lang="en-GB" b="0" dirty="0"/>
              <a:t>We received tomato samples from ADAS grown on</a:t>
            </a:r>
            <a:r>
              <a:rPr lang="en-GB" sz="1200" b="0" i="0" u="none" strike="noStrike" kern="1200" dirty="0">
                <a:solidFill>
                  <a:schemeClr val="tx1"/>
                </a:solidFill>
                <a:effectLst/>
                <a:latin typeface="+mn-lt"/>
                <a:ea typeface="+mn-ea"/>
                <a:cs typeface="+mn-cs"/>
              </a:rPr>
              <a:t> Horti-BlueC novel media blends consisting of peat free coconut coir, bark, and woody fibres. In addition to this control blend, two others were tested amended with either 2 kg/m 3 chitin or 2 kg/m 3 biochar. A Millenium Ultima coir slab and a rockwool slab were also utilised as other controls in this trial.</a:t>
            </a:r>
          </a:p>
          <a:p>
            <a:pPr marL="0" lvl="0" indent="0" algn="l" rtl="0">
              <a:spcBef>
                <a:spcPts val="0"/>
              </a:spcBef>
              <a:spcAft>
                <a:spcPts val="0"/>
              </a:spcAft>
              <a:buClr>
                <a:schemeClr val="dk1"/>
              </a:buClr>
              <a:buSzPts val="1200"/>
              <a:buFont typeface="Calibri"/>
              <a:buNone/>
            </a:pPr>
            <a:r>
              <a:rPr lang="en-GB" sz="1200" b="0" i="0" u="none" strike="noStrike" kern="1200" dirty="0">
                <a:solidFill>
                  <a:schemeClr val="tx1"/>
                </a:solidFill>
                <a:effectLst/>
                <a:latin typeface="+mn-lt"/>
                <a:ea typeface="+mn-ea"/>
                <a:cs typeface="+mn-cs"/>
              </a:rPr>
              <a:t>Tomatoes grown on these growing media blends were tested in the same antioxidant assays used for our own studies. </a:t>
            </a:r>
          </a:p>
          <a:p>
            <a:pPr marL="0" lvl="0" indent="0" algn="l" rtl="0">
              <a:spcBef>
                <a:spcPts val="0"/>
              </a:spcBef>
              <a:spcAft>
                <a:spcPts val="0"/>
              </a:spcAft>
              <a:buClr>
                <a:schemeClr val="dk1"/>
              </a:buClr>
              <a:buSzPts val="1200"/>
              <a:buFont typeface="Calibri"/>
              <a:buNone/>
            </a:pPr>
            <a:r>
              <a:rPr lang="en-GB" sz="1200" b="0" i="0" u="none" strike="noStrike" kern="1200" dirty="0">
                <a:solidFill>
                  <a:schemeClr val="tx1"/>
                </a:solidFill>
                <a:effectLst/>
                <a:latin typeface="+mn-lt"/>
                <a:ea typeface="+mn-ea"/>
                <a:cs typeface="+mn-cs"/>
              </a:rPr>
              <a:t>For the FRAP assay, the Millenium Ultima coir slab tomato samples were shown to have a significantly different reducing ability compared to the growing media blends. Tomato samples grown on rockwool slabs showed a consistently lower reducing ability compared to the Horti-BlueC novel media blends. </a:t>
            </a:r>
          </a:p>
          <a:p>
            <a:pPr marL="0" lvl="0" indent="0" algn="l" rtl="0">
              <a:spcBef>
                <a:spcPts val="0"/>
              </a:spcBef>
              <a:spcAft>
                <a:spcPts val="0"/>
              </a:spcAft>
              <a:buClr>
                <a:schemeClr val="dk1"/>
              </a:buClr>
              <a:buSzPts val="1200"/>
              <a:buFont typeface="Calibri"/>
              <a:buNone/>
            </a:pPr>
            <a:r>
              <a:rPr lang="en-GB" sz="1200" b="0" i="0" u="none" strike="noStrike" kern="1200" dirty="0">
                <a:solidFill>
                  <a:schemeClr val="tx1"/>
                </a:solidFill>
                <a:effectLst/>
                <a:latin typeface="+mn-lt"/>
                <a:ea typeface="+mn-ea"/>
                <a:cs typeface="+mn-cs"/>
              </a:rPr>
              <a:t>These results indicate that tomatoes grown on Horti-BlueC novel media blends have a higher antioxidant activity compared to those grown on just rockwool or Millenium Ultima coir slabs</a:t>
            </a: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170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Work with ADAS: Antioxidant Assays (Phenolics)</a:t>
            </a:r>
          </a:p>
          <a:p>
            <a:pPr marL="0" lvl="0" indent="0" algn="l" rtl="0">
              <a:spcBef>
                <a:spcPts val="0"/>
              </a:spcBef>
              <a:spcAft>
                <a:spcPts val="0"/>
              </a:spcAft>
              <a:buClr>
                <a:schemeClr val="dk1"/>
              </a:buClr>
              <a:buSzPts val="1200"/>
              <a:buFont typeface="Calibri"/>
              <a:buNone/>
            </a:pPr>
            <a:r>
              <a:rPr lang="en-GB" sz="1200" kern="1200" dirty="0">
                <a:solidFill>
                  <a:schemeClr val="tx1"/>
                </a:solidFill>
                <a:effectLst/>
                <a:latin typeface="+mn-lt"/>
                <a:ea typeface="+mn-ea"/>
                <a:cs typeface="+mn-cs"/>
              </a:rPr>
              <a:t>The results of the Folin’s assays, measuring the total polyphenol content of the fruit, shown here, mirrored those of the FRAP assays. The </a:t>
            </a:r>
            <a:r>
              <a:rPr lang="en-GB" sz="1200" b="0" i="0" u="none" strike="noStrike" kern="1200" dirty="0">
                <a:solidFill>
                  <a:schemeClr val="tx1"/>
                </a:solidFill>
                <a:effectLst/>
                <a:latin typeface="+mn-lt"/>
                <a:ea typeface="+mn-ea"/>
                <a:cs typeface="+mn-cs"/>
              </a:rPr>
              <a:t>Millenium Ultima coir slab </a:t>
            </a:r>
            <a:r>
              <a:rPr lang="en-GB" sz="1200" kern="1200" dirty="0">
                <a:solidFill>
                  <a:schemeClr val="tx1"/>
                </a:solidFill>
                <a:effectLst/>
                <a:latin typeface="+mn-lt"/>
                <a:ea typeface="+mn-ea"/>
                <a:cs typeface="+mn-cs"/>
              </a:rPr>
              <a:t>tomatoes showed the lowest total polyphenol content compared to the other samples tested. The rockwool samples were also seen to have the second lowest total polyphenol content of all samples. </a:t>
            </a:r>
          </a:p>
          <a:p>
            <a:pPr marL="0" lvl="0" indent="0" algn="l" rtl="0">
              <a:spcBef>
                <a:spcPts val="0"/>
              </a:spcBef>
              <a:spcAft>
                <a:spcPts val="0"/>
              </a:spcAft>
              <a:buClr>
                <a:schemeClr val="dk1"/>
              </a:buClr>
              <a:buSzPts val="1200"/>
              <a:buFont typeface="Calibri"/>
              <a:buNone/>
            </a:pPr>
            <a:r>
              <a:rPr lang="en-GB" sz="1200" b="0" kern="1200" dirty="0">
                <a:solidFill>
                  <a:schemeClr val="tx1"/>
                </a:solidFill>
                <a:effectLst/>
                <a:latin typeface="+mn-lt"/>
                <a:ea typeface="+mn-ea"/>
                <a:cs typeface="+mn-cs"/>
              </a:rPr>
              <a:t>This suggested that the Horti-BlueC </a:t>
            </a:r>
            <a:r>
              <a:rPr lang="en-GB" sz="1200" b="0" i="0" u="none" strike="noStrike" kern="1200" dirty="0">
                <a:solidFill>
                  <a:schemeClr val="tx1"/>
                </a:solidFill>
                <a:effectLst/>
                <a:latin typeface="+mn-lt"/>
                <a:ea typeface="+mn-ea"/>
                <a:cs typeface="+mn-cs"/>
              </a:rPr>
              <a:t>novel media blends resulted in fruit with a higher average total polyphenol content. However, no significant differences were found with this assay.</a:t>
            </a:r>
            <a:endParaRPr lang="en-GB" b="0" dirty="0"/>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326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Work with ADAS: X-ray Imaging</a:t>
            </a:r>
            <a:endParaRPr lang="en-GB" sz="1200" kern="1200" dirty="0">
              <a:solidFill>
                <a:schemeClr val="tx1"/>
              </a:solidFill>
              <a:effectLst/>
              <a:latin typeface="+mn-lt"/>
              <a:ea typeface="+mn-ea"/>
              <a:cs typeface="+mn-cs"/>
            </a:endParaRPr>
          </a:p>
          <a:p>
            <a:pPr marL="0" lvl="0" indent="0" algn="l" rtl="0">
              <a:spcBef>
                <a:spcPts val="0"/>
              </a:spcBef>
              <a:spcAft>
                <a:spcPts val="0"/>
              </a:spcAft>
              <a:buClr>
                <a:schemeClr val="dk1"/>
              </a:buClr>
              <a:buSzPts val="1200"/>
              <a:buFont typeface="Calibri"/>
              <a:buNone/>
            </a:pPr>
            <a:r>
              <a:rPr lang="en-GB" sz="1200" kern="1200" dirty="0">
                <a:solidFill>
                  <a:schemeClr val="tx1"/>
                </a:solidFill>
                <a:effectLst/>
                <a:latin typeface="+mn-lt"/>
                <a:ea typeface="+mn-ea"/>
                <a:cs typeface="+mn-cs"/>
              </a:rPr>
              <a:t>We also received </a:t>
            </a:r>
            <a:r>
              <a:rPr lang="en-GB" sz="1200" b="0" kern="1200" dirty="0">
                <a:solidFill>
                  <a:schemeClr val="tx1"/>
                </a:solidFill>
                <a:effectLst/>
                <a:latin typeface="+mn-lt"/>
                <a:ea typeface="+mn-ea"/>
                <a:cs typeface="+mn-cs"/>
              </a:rPr>
              <a:t>Horti-BlueC </a:t>
            </a:r>
            <a:r>
              <a:rPr lang="en-GB" sz="1200" b="0" i="0" u="none" strike="noStrike" kern="1200" dirty="0">
                <a:solidFill>
                  <a:schemeClr val="tx1"/>
                </a:solidFill>
                <a:effectLst/>
                <a:latin typeface="+mn-lt"/>
                <a:ea typeface="+mn-ea"/>
                <a:cs typeface="+mn-cs"/>
              </a:rPr>
              <a:t>novel media blends containing tomato root structures for us to analyse in x-ray imaging. We use this as a way of comparing root size and structure without causing any damage to the roots. </a:t>
            </a:r>
            <a:endParaRPr lang="en-GB" sz="1200" kern="1200" dirty="0">
              <a:solidFill>
                <a:schemeClr val="tx1"/>
              </a:solidFill>
              <a:effectLst/>
              <a:latin typeface="+mn-lt"/>
              <a:ea typeface="+mn-ea"/>
              <a:cs typeface="+mn-cs"/>
            </a:endParaRPr>
          </a:p>
          <a:p>
            <a:pPr marL="0" lvl="0" indent="0" algn="l" rtl="0">
              <a:spcBef>
                <a:spcPts val="0"/>
              </a:spcBef>
              <a:spcAft>
                <a:spcPts val="0"/>
              </a:spcAft>
              <a:buClr>
                <a:schemeClr val="dk1"/>
              </a:buClr>
              <a:buSzPts val="1200"/>
              <a:buFont typeface="Calibri"/>
              <a:buNone/>
            </a:pPr>
            <a:r>
              <a:rPr lang="en-GB" sz="1200" kern="1200" dirty="0">
                <a:solidFill>
                  <a:schemeClr val="tx1"/>
                </a:solidFill>
                <a:effectLst/>
                <a:latin typeface="+mn-lt"/>
                <a:ea typeface="+mn-ea"/>
                <a:cs typeface="+mn-cs"/>
              </a:rPr>
              <a:t>A core drill was used to cut out a cylinder of media at the base of the stem approximately 10 cm in diameter and 20 cm in height, as shown in</a:t>
            </a:r>
            <a:r>
              <a:rPr lang="en-GB" sz="1200" kern="1200" baseline="0" dirty="0">
                <a:solidFill>
                  <a:schemeClr val="tx1"/>
                </a:solidFill>
                <a:effectLst/>
                <a:latin typeface="+mn-lt"/>
                <a:ea typeface="+mn-ea"/>
                <a:cs typeface="+mn-cs"/>
              </a:rPr>
              <a:t> the above picture</a:t>
            </a:r>
            <a:r>
              <a:rPr lang="en-GB" sz="1200" kern="1200" dirty="0">
                <a:solidFill>
                  <a:schemeClr val="tx1"/>
                </a:solidFill>
                <a:effectLst/>
                <a:latin typeface="+mn-lt"/>
                <a:ea typeface="+mn-ea"/>
                <a:cs typeface="+mn-cs"/>
              </a:rPr>
              <a:t>. This cylinder was then transferred to a clear plastic tube and sealed shut.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kern="1200" dirty="0">
                <a:solidFill>
                  <a:schemeClr val="tx1"/>
                </a:solidFill>
                <a:effectLst/>
                <a:latin typeface="+mn-lt"/>
                <a:ea typeface="+mn-ea"/>
                <a:cs typeface="+mn-cs"/>
              </a:rPr>
              <a:t>Imaging of roots was carried out at 50 microns in order to obtain a good resolution of the root images. These images were stitched together into a video travelling vertically through the root sample in order to note any differences between roots grown in the three media. </a:t>
            </a:r>
          </a:p>
          <a:p>
            <a:r>
              <a:rPr lang="en-GB" sz="1200" kern="1200" dirty="0">
                <a:solidFill>
                  <a:schemeClr val="tx1"/>
                </a:solidFill>
                <a:effectLst/>
                <a:latin typeface="+mn-lt"/>
                <a:ea typeface="+mn-ea"/>
                <a:cs typeface="+mn-cs"/>
              </a:rPr>
              <a:t>When the diameter of the root structures imaged was measured, no significant differences were observed. A scale bar can be seen in all images comparing the size of root structure in the chosen photo of the sample. </a:t>
            </a:r>
          </a:p>
          <a:p>
            <a:r>
              <a:rPr lang="en-GB" sz="1200" kern="1200" dirty="0">
                <a:solidFill>
                  <a:schemeClr val="tx1"/>
                </a:solidFill>
                <a:effectLst/>
                <a:latin typeface="+mn-lt"/>
                <a:ea typeface="+mn-ea"/>
                <a:cs typeface="+mn-cs"/>
              </a:rPr>
              <a:t>Images were taken throughout the sample as vertical cross sections and were put together as a video. The photos shown in here are of corresponding vertical positions in each sample so that a comparison of root structure could be made. Any area in the images which appear lighter are denser, compared with darker colours which are less dense. Root structures are visible as circular shapes towards the centres of the image.</a:t>
            </a:r>
          </a:p>
          <a:p>
            <a:pPr marL="0" lvl="0" indent="0" algn="l" rtl="0">
              <a:spcBef>
                <a:spcPts val="0"/>
              </a:spcBef>
              <a:spcAft>
                <a:spcPts val="0"/>
              </a:spcAft>
              <a:buClr>
                <a:schemeClr val="dk1"/>
              </a:buClr>
              <a:buSzPts val="1200"/>
              <a:buFont typeface="Calibri"/>
              <a:buNone/>
            </a:pPr>
            <a:endParaRPr b="0" dirty="0"/>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8585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2" name="Google Shape;2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Work with ADAS: Antioxidant Assays (DPPH)</a:t>
            </a:r>
          </a:p>
          <a:p>
            <a:pPr marL="0" lvl="0" indent="0" algn="l" rtl="0">
              <a:spcBef>
                <a:spcPts val="0"/>
              </a:spcBef>
              <a:spcAft>
                <a:spcPts val="0"/>
              </a:spcAft>
              <a:buClr>
                <a:schemeClr val="dk1"/>
              </a:buClr>
              <a:buSzPts val="1200"/>
              <a:buFont typeface="Calibri"/>
              <a:buNone/>
            </a:pPr>
            <a:r>
              <a:rPr lang="en-GB" b="0" dirty="0"/>
              <a:t>The DPPH assay showed that </a:t>
            </a:r>
            <a:r>
              <a:rPr lang="en-GB" sz="1200" b="0" i="0" u="none" strike="noStrike" kern="1200" dirty="0">
                <a:solidFill>
                  <a:schemeClr val="tx1"/>
                </a:solidFill>
                <a:effectLst/>
                <a:latin typeface="+mn-lt"/>
                <a:ea typeface="+mn-ea"/>
                <a:cs typeface="+mn-cs"/>
              </a:rPr>
              <a:t>Millenium Ultima coir slab </a:t>
            </a:r>
            <a:r>
              <a:rPr lang="en-GB" sz="1200" kern="1200" dirty="0">
                <a:solidFill>
                  <a:schemeClr val="tx1"/>
                </a:solidFill>
                <a:effectLst/>
                <a:latin typeface="+mn-lt"/>
                <a:ea typeface="+mn-ea"/>
                <a:cs typeface="+mn-cs"/>
              </a:rPr>
              <a:t>tomato samples also had the lowest free radical scavenging activity of all tomato samples. </a:t>
            </a:r>
          </a:p>
          <a:p>
            <a:pPr marL="0" lvl="0" indent="0" algn="l" rtl="0">
              <a:spcBef>
                <a:spcPts val="0"/>
              </a:spcBef>
              <a:spcAft>
                <a:spcPts val="0"/>
              </a:spcAft>
              <a:buClr>
                <a:schemeClr val="dk1"/>
              </a:buClr>
              <a:buSzPts val="1200"/>
              <a:buFont typeface="Calibri"/>
              <a:buNone/>
            </a:pPr>
            <a:r>
              <a:rPr lang="en-GB" sz="1200" b="0" kern="1200" dirty="0">
                <a:solidFill>
                  <a:schemeClr val="tx1"/>
                </a:solidFill>
                <a:effectLst/>
                <a:latin typeface="+mn-lt"/>
                <a:ea typeface="+mn-ea"/>
                <a:cs typeface="+mn-cs"/>
              </a:rPr>
              <a:t>The rockwool grown tomatoes showed a much higher free radical scavenging activity, compared to it’s reducing ability and phenolic content. Here it is seen to have a result very similar to the Horti-BlueC </a:t>
            </a:r>
            <a:r>
              <a:rPr lang="en-GB" sz="1200" b="0" i="0" u="none" strike="noStrike" kern="1200" dirty="0">
                <a:solidFill>
                  <a:schemeClr val="tx1"/>
                </a:solidFill>
                <a:effectLst/>
                <a:latin typeface="+mn-lt"/>
                <a:ea typeface="+mn-ea"/>
                <a:cs typeface="+mn-cs"/>
              </a:rPr>
              <a:t>novel media blends. No significant differences were found with this assay.</a:t>
            </a:r>
          </a:p>
          <a:p>
            <a:pPr marL="0" lvl="0" indent="0" algn="l" rtl="0">
              <a:spcBef>
                <a:spcPts val="0"/>
              </a:spcBef>
              <a:spcAft>
                <a:spcPts val="0"/>
              </a:spcAft>
              <a:buClr>
                <a:schemeClr val="dk1"/>
              </a:buClr>
              <a:buSzPts val="1200"/>
              <a:buFont typeface="Calibri"/>
              <a:buNone/>
            </a:pPr>
            <a:r>
              <a:rPr lang="en-GB" sz="1200" b="0" i="0" u="none" strike="noStrike" kern="1200" dirty="0">
                <a:solidFill>
                  <a:schemeClr val="tx1"/>
                </a:solidFill>
                <a:effectLst/>
                <a:latin typeface="+mn-lt"/>
                <a:ea typeface="+mn-ea"/>
                <a:cs typeface="+mn-cs"/>
              </a:rPr>
              <a:t>The antioxidant activity of tomato samples grown with the </a:t>
            </a:r>
            <a:r>
              <a:rPr lang="en-GB" sz="1200" b="0" kern="1200" dirty="0">
                <a:solidFill>
                  <a:schemeClr val="tx1"/>
                </a:solidFill>
                <a:effectLst/>
                <a:latin typeface="+mn-lt"/>
                <a:ea typeface="+mn-ea"/>
                <a:cs typeface="+mn-cs"/>
              </a:rPr>
              <a:t>Horti-BlueC </a:t>
            </a:r>
            <a:r>
              <a:rPr lang="en-GB" sz="1200" b="0" i="0" u="none" strike="noStrike" kern="1200" dirty="0">
                <a:solidFill>
                  <a:schemeClr val="tx1"/>
                </a:solidFill>
                <a:effectLst/>
                <a:latin typeface="+mn-lt"/>
                <a:ea typeface="+mn-ea"/>
                <a:cs typeface="+mn-cs"/>
              </a:rPr>
              <a:t>novel media blends is seen to be consistently higher than tomato samples grown with Millenium Ultima coir slabs</a:t>
            </a:r>
            <a:endParaRPr lang="en-GB" b="0" dirty="0"/>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653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kern="1200" dirty="0">
                <a:solidFill>
                  <a:schemeClr val="tx1"/>
                </a:solidFill>
                <a:effectLst/>
                <a:latin typeface="+mn-lt"/>
                <a:ea typeface="+mn-ea"/>
                <a:cs typeface="+mn-cs"/>
              </a:rPr>
              <a:t>Lettuce Study: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growing media of butterhead lettuce (Lactuca sativa) was supplemented with chitin derived from crab and shrimp shells from fishery waste streams in dry weight percentages 1, 2, 3% (w/w). </a:t>
            </a:r>
          </a:p>
          <a:p>
            <a:pPr lvl="0"/>
            <a:r>
              <a:rPr lang="en-GB" sz="1200" kern="1200" dirty="0">
                <a:solidFill>
                  <a:schemeClr val="tx1"/>
                </a:solidFill>
                <a:effectLst/>
                <a:latin typeface="+mn-lt"/>
                <a:ea typeface="+mn-ea"/>
                <a:cs typeface="+mn-cs"/>
              </a:rPr>
              <a:t>The crab chitin tested was a commercially available chitin from </a:t>
            </a:r>
            <a:r>
              <a:rPr lang="en-GB" sz="1200" kern="1200" dirty="0" err="1">
                <a:solidFill>
                  <a:schemeClr val="tx1"/>
                </a:solidFill>
                <a:effectLst/>
                <a:latin typeface="+mn-lt"/>
                <a:ea typeface="+mn-ea"/>
                <a:cs typeface="+mn-cs"/>
              </a:rPr>
              <a:t>Biolog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Heppe</a:t>
            </a:r>
            <a:r>
              <a:rPr lang="en-GB" sz="1200" kern="1200" dirty="0">
                <a:solidFill>
                  <a:schemeClr val="tx1"/>
                </a:solidFill>
                <a:effectLst/>
                <a:latin typeface="+mn-lt"/>
                <a:ea typeface="+mn-ea"/>
                <a:cs typeface="+mn-cs"/>
              </a:rPr>
              <a:t>, which we were comparing to a shrimp chitin prepared by ILVO for Horti-BlueC.</a:t>
            </a:r>
          </a:p>
          <a:p>
            <a:pPr lvl="0"/>
            <a:r>
              <a:rPr lang="en-GB" sz="1200" kern="1200" dirty="0">
                <a:solidFill>
                  <a:schemeClr val="tx1"/>
                </a:solidFill>
                <a:effectLst/>
                <a:latin typeface="+mn-lt"/>
                <a:ea typeface="+mn-ea"/>
                <a:cs typeface="+mn-cs"/>
              </a:rPr>
              <a:t>For each type of chitin there was 4 replicates per chitin percentage treatment. Measurements taken included leaf production rate, fresh mass yield, and antioxidant activity. </a:t>
            </a:r>
          </a:p>
          <a:p>
            <a:pPr lvl="0"/>
            <a:r>
              <a:rPr lang="en-GB" sz="1200" i="1" kern="1200" dirty="0">
                <a:solidFill>
                  <a:schemeClr val="tx1"/>
                </a:solidFill>
                <a:effectLst/>
                <a:latin typeface="+mn-lt"/>
                <a:ea typeface="+mn-ea"/>
                <a:cs typeface="+mn-cs"/>
              </a:rPr>
              <a:t>Other measurements made during the course of this trial include leaf expansion rate, leaf chlorophyll fluorescence and chlorophyll content, using standard technique. Also, moisture content, electrical conductivity, and temperature of the growing media were monitored throughout the trial. Finally leaf mass area and specific leaf area were measured with the fresh and dry mass yield of the lettuces. Using this, the water content of the crop at harvest was calculated.</a:t>
            </a:r>
            <a:endParaRPr lang="en-GB" sz="1200" kern="1200" dirty="0">
              <a:solidFill>
                <a:schemeClr val="tx1"/>
              </a:solidFill>
              <a:effectLst/>
              <a:latin typeface="+mn-lt"/>
              <a:ea typeface="+mn-ea"/>
              <a:cs typeface="+mn-cs"/>
            </a:endParaRPr>
          </a:p>
          <a:p>
            <a:pPr marL="0" lvl="0" indent="0" algn="l" rtl="0">
              <a:spcBef>
                <a:spcPts val="0"/>
              </a:spcBef>
              <a:spcAft>
                <a:spcPts val="0"/>
              </a:spcAft>
              <a:buClr>
                <a:schemeClr val="dk1"/>
              </a:buClr>
              <a:buSzPts val="1200"/>
              <a:buFont typeface="Calibri"/>
              <a:buNone/>
            </a:pPr>
            <a:endParaRPr dirty="0"/>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kern="1200" dirty="0">
                <a:solidFill>
                  <a:schemeClr val="tx1"/>
                </a:solidFill>
                <a:effectLst/>
                <a:latin typeface="+mn-lt"/>
                <a:ea typeface="+mn-ea"/>
                <a:cs typeface="+mn-cs"/>
              </a:rPr>
              <a:t>Lettuce Fresh Mass Yield:</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 can be seen from figure 1, 2% chitin treatments for both types of chitins, had the highest average fresh mass at harvest of the whole plant. In both chitin treatments, the 1% chitin treatment obtained the second highest average fresh mass, followed by the 3% chitin treatment. In both studies, the control had the lowest average fresh mass yield. </a:t>
            </a:r>
          </a:p>
          <a:p>
            <a:pPr lvl="0"/>
            <a:r>
              <a:rPr lang="en-GB" sz="1200" kern="1200" dirty="0">
                <a:solidFill>
                  <a:schemeClr val="tx1"/>
                </a:solidFill>
                <a:effectLst/>
                <a:latin typeface="+mn-lt"/>
                <a:ea typeface="+mn-ea"/>
                <a:cs typeface="+mn-cs"/>
              </a:rPr>
              <a:t>The differences seen in overall mass is due to the studies happening at different times of year, the shrimp chitin study happened in the heat of summer and so resulted in larger lettuces, however the trend seen in both is the same.</a:t>
            </a:r>
          </a:p>
          <a:p>
            <a:pPr lvl="0"/>
            <a:r>
              <a:rPr lang="en-GB" sz="1200" kern="1200" dirty="0">
                <a:solidFill>
                  <a:schemeClr val="tx1"/>
                </a:solidFill>
                <a:effectLst/>
                <a:latin typeface="+mn-lt"/>
                <a:ea typeface="+mn-ea"/>
                <a:cs typeface="+mn-cs"/>
              </a:rPr>
              <a:t>The 2% and 3% shrimp chitin treatments can be seen to have a leaf number lower than that of the control, but a higher fresh mass at harvest – this was explained by measuring the fresh to dry mass ratio in harvested leaves which showed that 2% and 3% shrimp chitin treatment leaves had a higher water content.</a:t>
            </a:r>
          </a:p>
          <a:p>
            <a:pPr marL="0" lvl="0" indent="0" algn="l" rtl="0">
              <a:spcBef>
                <a:spcPts val="0"/>
              </a:spcBef>
              <a:spcAft>
                <a:spcPts val="0"/>
              </a:spcAft>
              <a:buClr>
                <a:schemeClr val="dk1"/>
              </a:buClr>
              <a:buSzPts val="1200"/>
              <a:buFont typeface="Calibri"/>
              <a:buNone/>
            </a:pPr>
            <a:endParaRPr dirty="0"/>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kern="1200" dirty="0">
                <a:solidFill>
                  <a:schemeClr val="tx1"/>
                </a:solidFill>
                <a:effectLst/>
                <a:latin typeface="+mn-lt"/>
                <a:ea typeface="+mn-ea"/>
                <a:cs typeface="+mn-cs"/>
              </a:rPr>
              <a:t>Lettuce Leaf Production: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graph shown here (figure 2) represents the average percentage change in leaf number compared to the control, for both shrimp and crab chitin treatments. </a:t>
            </a:r>
          </a:p>
          <a:p>
            <a:pPr lvl="0"/>
            <a:r>
              <a:rPr lang="en-GB" sz="1200" kern="1200" dirty="0">
                <a:solidFill>
                  <a:schemeClr val="tx1"/>
                </a:solidFill>
                <a:effectLst/>
                <a:latin typeface="+mn-lt"/>
                <a:ea typeface="+mn-ea"/>
                <a:cs typeface="+mn-cs"/>
              </a:rPr>
              <a:t>As can be seen in figure 1, the 1% shrimp chitin treatment had the highest average change in leaf number compared to the control – this was consistent over the course of the trial. </a:t>
            </a:r>
          </a:p>
          <a:p>
            <a:pPr lvl="0"/>
            <a:r>
              <a:rPr lang="en-GB" sz="1200" kern="1200" dirty="0">
                <a:solidFill>
                  <a:schemeClr val="tx1"/>
                </a:solidFill>
                <a:effectLst/>
                <a:latin typeface="+mn-lt"/>
                <a:ea typeface="+mn-ea"/>
                <a:cs typeface="+mn-cs"/>
              </a:rPr>
              <a:t>2% shrimp chitin treatment lettuces consistently had a lower leaf number than the control throughout the trial and 3% shrimp consistently had the lowest average number of leaves compared to the control throughout the trial. </a:t>
            </a:r>
          </a:p>
          <a:p>
            <a:pPr lvl="0"/>
            <a:r>
              <a:rPr lang="en-GB" sz="1200" kern="1200" dirty="0">
                <a:solidFill>
                  <a:schemeClr val="tx1"/>
                </a:solidFill>
                <a:effectLst/>
                <a:latin typeface="+mn-lt"/>
                <a:ea typeface="+mn-ea"/>
                <a:cs typeface="+mn-cs"/>
              </a:rPr>
              <a:t>This was an early indication to us that there might be an upper limit to how much chitin could be added to lettuces. </a:t>
            </a:r>
          </a:p>
          <a:p>
            <a:pPr lvl="0"/>
            <a:r>
              <a:rPr lang="en-GB" sz="1200" kern="1200" dirty="0">
                <a:solidFill>
                  <a:schemeClr val="tx1"/>
                </a:solidFill>
                <a:effectLst/>
                <a:latin typeface="+mn-lt"/>
                <a:ea typeface="+mn-ea"/>
                <a:cs typeface="+mn-cs"/>
              </a:rPr>
              <a:t>Figure 2 also shows that the trend is slightly different in crab chitin: 1% crab chitin treatment again had the highest average number of leaves compared to the control over the course of the trial, 2% and 3% crab chitin treatments showed an overall percentage increase compared to the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2% and 3% shrimp chitin treatments can be seen to have a leaf number lower than that of the control, but a higher fresh mass at harvest – this was explained by measuring the fresh to dry mass ratio in harvested leaves which showed that 2% and 3% shrimp chitin treatment leaves had a higher water content.</a:t>
            </a:r>
          </a:p>
          <a:p>
            <a:endParaRPr dirty="0"/>
          </a:p>
        </p:txBody>
      </p:sp>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kern="1200" dirty="0">
                <a:solidFill>
                  <a:schemeClr val="tx1"/>
                </a:solidFill>
                <a:effectLst/>
                <a:latin typeface="+mn-lt"/>
                <a:ea typeface="+mn-ea"/>
                <a:cs typeface="+mn-cs"/>
              </a:rPr>
              <a:t>Lettuce Leaf Frap Assay: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 well as how the chitin amendments impacted yield we also wanted to measure how it impact the nutrients obtained by the crop. One of the ways this is done is by measuring the antioxidants found in a sample. </a:t>
            </a:r>
          </a:p>
          <a:p>
            <a:pPr lvl="0"/>
            <a:r>
              <a:rPr lang="en-GB" sz="1200" kern="1200" dirty="0">
                <a:solidFill>
                  <a:schemeClr val="tx1"/>
                </a:solidFill>
                <a:effectLst/>
                <a:latin typeface="+mn-lt"/>
                <a:ea typeface="+mn-ea"/>
                <a:cs typeface="+mn-cs"/>
              </a:rPr>
              <a:t>Antioxidants, present in plant cells, protect against high levels of free radicals produced in response to stressors, radiation, and redox reactions. Naturally occurring antioxidants, found in all plant tissues, include vitamins, terpenoids such as carotenoids, and phenolic constitutes such as flavonoids and phenolic acids.</a:t>
            </a:r>
          </a:p>
          <a:p>
            <a:pPr lvl="0"/>
            <a:r>
              <a:rPr lang="en-GB" sz="1200" kern="1200" dirty="0">
                <a:solidFill>
                  <a:schemeClr val="tx1"/>
                </a:solidFill>
                <a:effectLst/>
                <a:latin typeface="+mn-lt"/>
                <a:ea typeface="+mn-ea"/>
                <a:cs typeface="+mn-cs"/>
              </a:rPr>
              <a:t>As mammals we can only produce a few antioxidants to protect ourselves, and rely on antioxidants being introduced to our bodies as part of our diet.</a:t>
            </a:r>
          </a:p>
          <a:p>
            <a:pPr lvl="0"/>
            <a:r>
              <a:rPr lang="en-GB" sz="1200" kern="1200" dirty="0">
                <a:solidFill>
                  <a:schemeClr val="tx1"/>
                </a:solidFill>
                <a:effectLst/>
                <a:latin typeface="+mn-lt"/>
                <a:ea typeface="+mn-ea"/>
                <a:cs typeface="+mn-cs"/>
              </a:rPr>
              <a:t>To determine antioxidant content and activity from a plant sample, antioxidant assays are carried out. The FRAP assay is one of the most widely used antioxidant assays in research measuring the reducing ability of a sample. </a:t>
            </a:r>
          </a:p>
          <a:p>
            <a:pPr lvl="0"/>
            <a:r>
              <a:rPr lang="en-GB" sz="1200" kern="1200" dirty="0">
                <a:solidFill>
                  <a:schemeClr val="tx1"/>
                </a:solidFill>
                <a:effectLst/>
                <a:latin typeface="+mn-lt"/>
                <a:ea typeface="+mn-ea"/>
                <a:cs typeface="+mn-cs"/>
              </a:rPr>
              <a:t>The reducing ability of the L. sativa leaf samples grown in media containing different percentages of crab chitin showed a significant increase in the antioxidant activity of leaves grown with 2% and 3% chitin, compared with 0% and 1% (figure 3). This suggests that samples grown with a higher concentration of chitin in growing media can result in leaves with a higher antioxidant activity.</a:t>
            </a:r>
          </a:p>
          <a:p>
            <a:pPr marL="0" lvl="0" indent="0" algn="l" rtl="0">
              <a:spcBef>
                <a:spcPts val="0"/>
              </a:spcBef>
              <a:spcAft>
                <a:spcPts val="0"/>
              </a:spcAft>
              <a:buClr>
                <a:schemeClr val="dk1"/>
              </a:buClr>
              <a:buSzPts val="1200"/>
              <a:buFont typeface="Calibri"/>
              <a:buNone/>
            </a:pPr>
            <a:endParaRPr dirty="0"/>
          </a:p>
        </p:txBody>
      </p:sp>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kern="1200" dirty="0">
                <a:solidFill>
                  <a:schemeClr val="tx1"/>
                </a:solidFill>
                <a:effectLst/>
                <a:latin typeface="+mn-lt"/>
                <a:ea typeface="+mn-ea"/>
                <a:cs typeface="+mn-cs"/>
              </a:rPr>
              <a:t>Lettuce Leaf Folin’s Assay: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trend was also seen in the Folin’s assay (figure 4), an assay which measures the total polyphenol content of a sample. There is a proportional relationship between the percentage of chitin and the amount of phenolics in the sample. </a:t>
            </a:r>
          </a:p>
          <a:p>
            <a:pPr lvl="0"/>
            <a:r>
              <a:rPr lang="en-GB" sz="1200" kern="1200" dirty="0">
                <a:solidFill>
                  <a:schemeClr val="tx1"/>
                </a:solidFill>
                <a:effectLst/>
                <a:latin typeface="+mn-lt"/>
                <a:ea typeface="+mn-ea"/>
                <a:cs typeface="+mn-cs"/>
              </a:rPr>
              <a:t>The data indicates that the chitin treatment increases the antioxidant content and activity of the L. sativa leaves. All chitin treatments were seen to have a significantly increased phenolic content compared to the control. </a:t>
            </a:r>
          </a:p>
          <a:p>
            <a:pPr lvl="0"/>
            <a:r>
              <a:rPr lang="en-GB" sz="1200" kern="1200" dirty="0">
                <a:solidFill>
                  <a:schemeClr val="tx1"/>
                </a:solidFill>
                <a:effectLst/>
                <a:latin typeface="+mn-lt"/>
                <a:ea typeface="+mn-ea"/>
                <a:cs typeface="+mn-cs"/>
              </a:rPr>
              <a:t>Leaf material from both trials was frozen at -80oC for further testing in these assays and in two other antioxidant assays optimised for L. sativa leaf sample.</a:t>
            </a:r>
          </a:p>
          <a:p>
            <a:pPr marL="0" lvl="0" indent="0" algn="l" rtl="0">
              <a:spcBef>
                <a:spcPts val="0"/>
              </a:spcBef>
              <a:spcAft>
                <a:spcPts val="0"/>
              </a:spcAft>
              <a:buClr>
                <a:schemeClr val="dk1"/>
              </a:buClr>
              <a:buSzPts val="1200"/>
              <a:buFont typeface="Calibri"/>
              <a:buNone/>
            </a:pPr>
            <a:endParaRPr dirty="0"/>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kern="1200" dirty="0">
                <a:solidFill>
                  <a:schemeClr val="tx1"/>
                </a:solidFill>
                <a:effectLst/>
                <a:latin typeface="+mn-lt"/>
                <a:ea typeface="+mn-ea"/>
                <a:cs typeface="+mn-cs"/>
              </a:rPr>
              <a:t>Tomato Study: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After we tested butterhead lettuces we also tested Brioso tomato plants (</a:t>
            </a:r>
            <a:r>
              <a:rPr lang="en-GB" sz="1200" i="1" kern="1200" dirty="0">
                <a:solidFill>
                  <a:schemeClr val="tx1"/>
                </a:solidFill>
                <a:effectLst/>
                <a:latin typeface="+mn-lt"/>
                <a:ea typeface="+mn-ea"/>
                <a:cs typeface="+mn-cs"/>
              </a:rPr>
              <a:t>Solanum lycopersicum</a:t>
            </a:r>
            <a:r>
              <a:rPr lang="en-GB" sz="1200" kern="1200" dirty="0">
                <a:solidFill>
                  <a:schemeClr val="tx1"/>
                </a:solidFill>
                <a:effectLst/>
                <a:latin typeface="+mn-lt"/>
                <a:ea typeface="+mn-ea"/>
                <a:cs typeface="+mn-cs"/>
              </a:rPr>
              <a:t>) with chitin amended growing media in the dry weight percentages 0.2%, 1%, 2%, and 3%</a:t>
            </a:r>
          </a:p>
          <a:p>
            <a:pPr lvl="0"/>
            <a:r>
              <a:rPr lang="en-GB" sz="1200" kern="1200" dirty="0">
                <a:solidFill>
                  <a:schemeClr val="tx1"/>
                </a:solidFill>
                <a:effectLst/>
                <a:latin typeface="+mn-lt"/>
                <a:ea typeface="+mn-ea"/>
                <a:cs typeface="+mn-cs"/>
              </a:rPr>
              <a:t>We only had the resources to test one type of chitin and so we decided to just focus on testing the shrimp-derived chitin from Horti-BlueC</a:t>
            </a:r>
          </a:p>
          <a:p>
            <a:pPr lvl="0"/>
            <a:r>
              <a:rPr lang="en-GB" sz="1200" kern="1200" dirty="0">
                <a:solidFill>
                  <a:schemeClr val="tx1"/>
                </a:solidFill>
                <a:effectLst/>
                <a:latin typeface="+mn-lt"/>
                <a:ea typeface="+mn-ea"/>
                <a:cs typeface="+mn-cs"/>
              </a:rPr>
              <a:t>This trial is still being carried out now and we have 4 replicates per chitin percentage treatment and we are measuring plant growth rate, using the measuring techniques as used in the lettuce trial</a:t>
            </a:r>
          </a:p>
          <a:p>
            <a:r>
              <a:rPr lang="en-GB" sz="1200" kern="1200" dirty="0">
                <a:solidFill>
                  <a:schemeClr val="tx1"/>
                </a:solidFill>
                <a:effectLst/>
                <a:latin typeface="+mn-lt"/>
                <a:ea typeface="+mn-ea"/>
                <a:cs typeface="+mn-cs"/>
              </a:rPr>
              <a:t>Fruit yield and antioxidant activity of the fruit will also be measured in this trial </a:t>
            </a:r>
            <a:endParaRPr dirty="0"/>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963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Tomato Preliminary Results: Leaf Area Increase </a:t>
            </a:r>
          </a:p>
          <a:p>
            <a:r>
              <a:rPr lang="en-GB" dirty="0"/>
              <a:t>This study is still ongoing and so I have not collected any fruit data yet. However, here are my preliminary results from measuring the tomato leaf growth rates.</a:t>
            </a:r>
          </a:p>
          <a:p>
            <a:r>
              <a:rPr lang="en-GB" dirty="0"/>
              <a:t>Figure 5 represents the daily change in leaf area of one leaf per tomato plant over 14 days starting 40 days after germination. </a:t>
            </a:r>
          </a:p>
          <a:p>
            <a:r>
              <a:rPr lang="en-GB" dirty="0"/>
              <a:t>The controls increase gradually at around 250-500 mm2 a day until day 54, however, the leaves of chitin-treated plants show a greater rate of expansion at around 500-1000 mm2 a day for the first 7 days and then this expansion becomes negative as the leaves begin to shrink. This </a:t>
            </a:r>
            <a:r>
              <a:rPr lang="en-GB" i="1" dirty="0"/>
              <a:t>could</a:t>
            </a:r>
            <a:r>
              <a:rPr lang="en-GB" i="0" dirty="0"/>
              <a:t> imply that chitin is increasing the development of leaves as they grow to maturity sooner and senesce. </a:t>
            </a:r>
            <a:endParaRPr lang="en-GB" dirty="0"/>
          </a:p>
          <a:p>
            <a:r>
              <a:rPr lang="en-GB" dirty="0"/>
              <a:t>The highest rate of leaf expansion was seen in tomato plants grown with 3% chitin, followed by 1% chitin and 2% chitin treated tomatoes. </a:t>
            </a:r>
            <a:endParaRPr dirty="0"/>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70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Tomato Preliminary Results: Leaf Chlorophyll </a:t>
            </a:r>
          </a:p>
          <a:p>
            <a:r>
              <a:rPr lang="en-GB" dirty="0"/>
              <a:t>The chlorophyll fluorescence and content were measured for the leaves of all tomato plants.</a:t>
            </a:r>
          </a:p>
          <a:p>
            <a:r>
              <a:rPr lang="en-GB" dirty="0"/>
              <a:t>Chlorophyll fluorescence, shown in figure 6 on the left, measures the quantum efficiency of photosystem 2 and can be used as an indicator of plant stress, in which the higher the measurement, the lower the stress. No significant differences were found in these measurements, indicating that the chitin amendments were not causing any stress to the plants.</a:t>
            </a:r>
          </a:p>
          <a:p>
            <a:r>
              <a:rPr lang="en-GB" dirty="0"/>
              <a:t>Figure 7, on the right, shows the chlorophyll content of the leaves of all tomato plants which can also be used to test the stress conditions of a plant. Again, no significant differences were found, suggesting the chitin does not stress the tomato plants in their growth. </a:t>
            </a:r>
            <a:endParaRPr dirty="0"/>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745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2898-EC63-47D8-B28C-E6FC05A80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2CA8BE-4E21-4683-A40D-0A4CC3D8D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4BA3AC-A845-4BA8-9598-5C94F8B44DCB}"/>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5" name="Footer Placeholder 4">
            <a:extLst>
              <a:ext uri="{FF2B5EF4-FFF2-40B4-BE49-F238E27FC236}">
                <a16:creationId xmlns:a16="http://schemas.microsoft.com/office/drawing/2014/main" id="{EA3AB00C-D571-4124-A2F1-87E6AF5F5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1E0856-83E1-4697-8741-9183A1321C01}"/>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290645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08B0-EEDD-417E-B278-1123C5B7C5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7C9CE7-CD27-4646-823B-B4B4020DA1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1F993D-EEC9-43FA-B9A5-CCF7A7AE9647}"/>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5" name="Footer Placeholder 4">
            <a:extLst>
              <a:ext uri="{FF2B5EF4-FFF2-40B4-BE49-F238E27FC236}">
                <a16:creationId xmlns:a16="http://schemas.microsoft.com/office/drawing/2014/main" id="{C2762A35-7DDA-4965-B3D2-1B45BA261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8CF9CD-FE72-4418-B727-1004D2B76F5E}"/>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382005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39E6C7-AB63-4733-81D4-2354B0B901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528EA2-7F31-408C-8647-A5739EC279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EF4AB-33F0-48E0-8016-BDA1E59710D4}"/>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5" name="Footer Placeholder 4">
            <a:extLst>
              <a:ext uri="{FF2B5EF4-FFF2-40B4-BE49-F238E27FC236}">
                <a16:creationId xmlns:a16="http://schemas.microsoft.com/office/drawing/2014/main" id="{F515D3F9-0A04-43A8-9FA1-94852856D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34C968-4E0E-4994-86AC-EC56ED68CA89}"/>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388673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CE58-3C6C-4ABC-A032-F535D2D46D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E3F578-6FE4-424E-9F1F-705AA59886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EB90C8-ACB0-4A92-B82A-6BBDC4BC7FF8}"/>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5" name="Footer Placeholder 4">
            <a:extLst>
              <a:ext uri="{FF2B5EF4-FFF2-40B4-BE49-F238E27FC236}">
                <a16:creationId xmlns:a16="http://schemas.microsoft.com/office/drawing/2014/main" id="{58F286E6-F73C-4E35-BF61-A34A09AD2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EB954-945B-45F7-8005-8A1BFC48E8A9}"/>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96760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A64F-9CEE-486B-894A-1EB4EDCEA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EB360D-1FD6-4DDF-BB71-24004DBCE1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45DD61-7A10-42B5-8974-1EFD7E16B927}"/>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5" name="Footer Placeholder 4">
            <a:extLst>
              <a:ext uri="{FF2B5EF4-FFF2-40B4-BE49-F238E27FC236}">
                <a16:creationId xmlns:a16="http://schemas.microsoft.com/office/drawing/2014/main" id="{6FB1B862-0BDC-4951-BEBC-A6D737BB3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A0C8C4-C038-4941-9237-1D475684EE31}"/>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402795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9D7A-362C-4559-8559-040C1F2D7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DB46A-33B8-44B5-A86E-7124DCBBBD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32A74E-3EA8-4401-B54B-5B02762E78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052B61-D779-411A-ABE6-A1955A0230D4}"/>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6" name="Footer Placeholder 5">
            <a:extLst>
              <a:ext uri="{FF2B5EF4-FFF2-40B4-BE49-F238E27FC236}">
                <a16:creationId xmlns:a16="http://schemas.microsoft.com/office/drawing/2014/main" id="{E9639E5D-560C-4F36-A868-B0BC0A4B5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043E48-D93F-42DA-B43A-52A249B9A935}"/>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87950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3042-C49D-4581-BE17-B4B6FD784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75A91A-5BB1-4B44-ADC5-365620D66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A84F11-F1A0-44F9-9816-57F9704319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7A64D8-1B7D-40EB-9444-58655F7F1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84C96D-3061-47FE-84A5-FAA3F7CC89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0E2B8C-548E-4ACE-85B8-2FFB52A1D99F}"/>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8" name="Footer Placeholder 7">
            <a:extLst>
              <a:ext uri="{FF2B5EF4-FFF2-40B4-BE49-F238E27FC236}">
                <a16:creationId xmlns:a16="http://schemas.microsoft.com/office/drawing/2014/main" id="{AEFAFECF-F351-4172-9F6E-DE16A2A9D2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D7CD27-C114-495A-B5EC-D9572A297C8C}"/>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99040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AEC8-9F0F-41E0-A1DB-CE02877A86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FADF70-5E06-4981-9CA9-82BD47753F0B}"/>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4" name="Footer Placeholder 3">
            <a:extLst>
              <a:ext uri="{FF2B5EF4-FFF2-40B4-BE49-F238E27FC236}">
                <a16:creationId xmlns:a16="http://schemas.microsoft.com/office/drawing/2014/main" id="{A11BC6A4-9EA5-46F9-8BC2-998FFDDA7E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5415BE-4F17-4BBB-9D5B-DF932E3B1935}"/>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214658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0649A7-510B-41A1-BA19-DBBD852B8453}"/>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3" name="Footer Placeholder 2">
            <a:extLst>
              <a:ext uri="{FF2B5EF4-FFF2-40B4-BE49-F238E27FC236}">
                <a16:creationId xmlns:a16="http://schemas.microsoft.com/office/drawing/2014/main" id="{10BFC96F-3FA5-4AAC-A879-FCC3C981BC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0870EC-5AE6-4BD4-AA52-E4B34A0B04A1}"/>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414995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FFE1-2916-454B-B081-DCDA10832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453572-5ED4-4A04-8326-3FDD11911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BB303A-8039-4B74-8258-D25B2D9CF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508701-9534-4934-AB29-78C793102E6E}"/>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6" name="Footer Placeholder 5">
            <a:extLst>
              <a:ext uri="{FF2B5EF4-FFF2-40B4-BE49-F238E27FC236}">
                <a16:creationId xmlns:a16="http://schemas.microsoft.com/office/drawing/2014/main" id="{A0FE0F3D-21AA-4A5E-B243-D3640E782F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9B418-6C15-4DCC-BE11-48D8072164F9}"/>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324549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9C60-ADFC-4E69-AAA1-C1338B484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079933-CCA5-4781-B8EF-0A336AC01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A18425-0ADF-406A-8B23-C94921D3F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70F12C-EC39-44A0-9CB1-4C853C758C03}"/>
              </a:ext>
            </a:extLst>
          </p:cNvPr>
          <p:cNvSpPr>
            <a:spLocks noGrp="1"/>
          </p:cNvSpPr>
          <p:nvPr>
            <p:ph type="dt" sz="half" idx="10"/>
          </p:nvPr>
        </p:nvSpPr>
        <p:spPr/>
        <p:txBody>
          <a:bodyPr/>
          <a:lstStyle/>
          <a:p>
            <a:fld id="{65283FEC-DB1D-4609-A17E-6ECC7A840619}" type="datetimeFigureOut">
              <a:rPr lang="en-GB" smtClean="0"/>
              <a:t>20/08/2021</a:t>
            </a:fld>
            <a:endParaRPr lang="en-GB"/>
          </a:p>
        </p:txBody>
      </p:sp>
      <p:sp>
        <p:nvSpPr>
          <p:cNvPr id="6" name="Footer Placeholder 5">
            <a:extLst>
              <a:ext uri="{FF2B5EF4-FFF2-40B4-BE49-F238E27FC236}">
                <a16:creationId xmlns:a16="http://schemas.microsoft.com/office/drawing/2014/main" id="{6D06530D-6BFA-408E-B082-44E6FD6F96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C3C928-C086-4823-84BE-AA87ADDDE81D}"/>
              </a:ext>
            </a:extLst>
          </p:cNvPr>
          <p:cNvSpPr>
            <a:spLocks noGrp="1"/>
          </p:cNvSpPr>
          <p:nvPr>
            <p:ph type="sldNum" sz="quarter" idx="12"/>
          </p:nvPr>
        </p:nvSpPr>
        <p:spPr/>
        <p:txBody>
          <a:bodyPr/>
          <a:lstStyle/>
          <a:p>
            <a:fld id="{F8D0F629-F636-4633-9A84-FB0535DCC08E}" type="slidenum">
              <a:rPr lang="en-GB" smtClean="0"/>
              <a:t>‹#›</a:t>
            </a:fld>
            <a:endParaRPr lang="en-GB"/>
          </a:p>
        </p:txBody>
      </p:sp>
    </p:spTree>
    <p:extLst>
      <p:ext uri="{BB962C8B-B14F-4D97-AF65-F5344CB8AC3E}">
        <p14:creationId xmlns:p14="http://schemas.microsoft.com/office/powerpoint/2010/main" val="281443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2FBC3-B53C-49C1-9C2B-1022D5E798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95DCFB-477E-4BE5-819D-048789941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9EFC9-9A69-4851-9DEF-90A31E9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83FEC-DB1D-4609-A17E-6ECC7A840619}" type="datetimeFigureOut">
              <a:rPr lang="en-GB" smtClean="0"/>
              <a:t>20/08/2021</a:t>
            </a:fld>
            <a:endParaRPr lang="en-GB"/>
          </a:p>
        </p:txBody>
      </p:sp>
      <p:sp>
        <p:nvSpPr>
          <p:cNvPr id="5" name="Footer Placeholder 4">
            <a:extLst>
              <a:ext uri="{FF2B5EF4-FFF2-40B4-BE49-F238E27FC236}">
                <a16:creationId xmlns:a16="http://schemas.microsoft.com/office/drawing/2014/main" id="{AAB4E7EC-365F-495A-8240-3F2F0CBD8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5D34FD-5789-438B-AA15-8B854315C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0F629-F636-4633-9A84-FB0535DCC08E}" type="slidenum">
              <a:rPr lang="en-GB" smtClean="0"/>
              <a:t>‹#›</a:t>
            </a:fld>
            <a:endParaRPr lang="en-GB"/>
          </a:p>
        </p:txBody>
      </p:sp>
    </p:spTree>
    <p:extLst>
      <p:ext uri="{BB962C8B-B14F-4D97-AF65-F5344CB8AC3E}">
        <p14:creationId xmlns:p14="http://schemas.microsoft.com/office/powerpoint/2010/main" val="3554690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jpg"/><Relationship Id="rId12"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6.jp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r="15331"/>
          <a:stretch/>
        </p:blipFill>
        <p:spPr>
          <a:xfrm>
            <a:off x="4441571" y="0"/>
            <a:ext cx="7750430" cy="6858000"/>
          </a:xfrm>
          <a:prstGeom prst="rect">
            <a:avLst/>
          </a:prstGeom>
          <a:noFill/>
          <a:ln>
            <a:noFill/>
          </a:ln>
        </p:spPr>
      </p:pic>
      <p:sp>
        <p:nvSpPr>
          <p:cNvPr id="90" name="Google Shape;90;p1"/>
          <p:cNvSpPr/>
          <p:nvPr/>
        </p:nvSpPr>
        <p:spPr>
          <a:xfrm>
            <a:off x="-1" y="1203158"/>
            <a:ext cx="8563708" cy="3474350"/>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t="7560" b="7042"/>
          <a:stretch/>
        </p:blipFill>
        <p:spPr>
          <a:xfrm>
            <a:off x="9650741" y="5700713"/>
            <a:ext cx="2291034" cy="968376"/>
          </a:xfrm>
          <a:prstGeom prst="rect">
            <a:avLst/>
          </a:prstGeom>
          <a:noFill/>
          <a:ln>
            <a:noFill/>
          </a:ln>
        </p:spPr>
      </p:pic>
      <p:pic>
        <p:nvPicPr>
          <p:cNvPr id="92" name="Google Shape;92;p1"/>
          <p:cNvPicPr preferRelativeResize="0"/>
          <p:nvPr/>
        </p:nvPicPr>
        <p:blipFill rotWithShape="1">
          <a:blip r:embed="rId5">
            <a:alphaModFix/>
          </a:blip>
          <a:srcRect/>
          <a:stretch/>
        </p:blipFill>
        <p:spPr>
          <a:xfrm>
            <a:off x="82644" y="6118582"/>
            <a:ext cx="1630234" cy="739418"/>
          </a:xfrm>
          <a:prstGeom prst="rect">
            <a:avLst/>
          </a:prstGeom>
          <a:noFill/>
          <a:ln>
            <a:noFill/>
          </a:ln>
        </p:spPr>
      </p:pic>
      <p:sp>
        <p:nvSpPr>
          <p:cNvPr id="93" name="Google Shape;93;p1"/>
          <p:cNvSpPr txBox="1"/>
          <p:nvPr/>
        </p:nvSpPr>
        <p:spPr>
          <a:xfrm>
            <a:off x="130063" y="1336040"/>
            <a:ext cx="8301863" cy="15609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000" b="1" i="0" u="none" strike="noStrike" cap="none" dirty="0">
                <a:solidFill>
                  <a:schemeClr val="lt1"/>
                </a:solidFill>
                <a:latin typeface="Montserrat Light"/>
                <a:ea typeface="Montserrat Light"/>
                <a:cs typeface="Montserrat Light"/>
                <a:sym typeface="Montserrat Light"/>
              </a:rPr>
              <a:t>Amending Butterhead Lettuce and Brioso Tomato with Recycled </a:t>
            </a:r>
            <a:endParaRPr sz="3000" b="1" i="0" u="none" strike="noStrike" cap="none" dirty="0">
              <a:solidFill>
                <a:schemeClr val="lt1"/>
              </a:solidFill>
              <a:latin typeface="Montserrat Light"/>
              <a:ea typeface="Montserrat Light"/>
              <a:cs typeface="Montserrat Light"/>
              <a:sym typeface="Montserrat Light"/>
            </a:endParaRPr>
          </a:p>
          <a:p>
            <a:pPr lvl="0" algn="ctr"/>
            <a:r>
              <a:rPr lang="en-GB" sz="3000" b="1" i="0" u="none" strike="noStrike" cap="none" dirty="0">
                <a:solidFill>
                  <a:schemeClr val="lt1"/>
                </a:solidFill>
                <a:latin typeface="Montserrat Light"/>
                <a:ea typeface="Montserrat Light"/>
                <a:cs typeface="Montserrat Light"/>
                <a:sym typeface="Montserrat Light"/>
              </a:rPr>
              <a:t>Shellfish Food Waste </a:t>
            </a:r>
            <a:r>
              <a:rPr lang="en-GB" sz="3000" b="1" dirty="0">
                <a:solidFill>
                  <a:schemeClr val="lt1"/>
                </a:solidFill>
                <a:latin typeface="Montserrat Light"/>
                <a:ea typeface="Montserrat Light"/>
                <a:cs typeface="Montserrat Light"/>
                <a:sym typeface="Montserrat Light"/>
              </a:rPr>
              <a:t>to Improve Yield and Antioxidant Activity</a:t>
            </a:r>
            <a:endParaRPr sz="3000" b="1" i="0" u="none" strike="noStrike" cap="none" dirty="0">
              <a:solidFill>
                <a:schemeClr val="dk1"/>
              </a:solidFill>
              <a:latin typeface="Calibri"/>
              <a:ea typeface="Calibri"/>
              <a:cs typeface="Calibri"/>
              <a:sym typeface="Calibri"/>
            </a:endParaRPr>
          </a:p>
        </p:txBody>
      </p:sp>
      <p:sp>
        <p:nvSpPr>
          <p:cNvPr id="94" name="Google Shape;94;p1"/>
          <p:cNvSpPr txBox="1"/>
          <p:nvPr/>
        </p:nvSpPr>
        <p:spPr>
          <a:xfrm>
            <a:off x="339931" y="3346070"/>
            <a:ext cx="7882128" cy="9274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800"/>
              <a:buFont typeface="Montserrat Light"/>
              <a:buNone/>
            </a:pPr>
            <a:r>
              <a:rPr lang="en-GB" sz="2800" b="0" i="0" u="none" strike="noStrike" cap="none">
                <a:solidFill>
                  <a:schemeClr val="lt1"/>
                </a:solidFill>
                <a:latin typeface="Montserrat Light"/>
                <a:ea typeface="Montserrat Light"/>
                <a:cs typeface="Montserrat Light"/>
                <a:sym typeface="Montserrat Light"/>
              </a:rPr>
              <a:t>Edward Collins</a:t>
            </a:r>
            <a:endParaRPr sz="2800" b="0" i="0" u="none" strike="noStrike" cap="none">
              <a:solidFill>
                <a:schemeClr val="dk1"/>
              </a:solidFill>
              <a:latin typeface="Calibri"/>
              <a:ea typeface="Calibri"/>
              <a:cs typeface="Calibri"/>
              <a:sym typeface="Calibri"/>
            </a:endParaRPr>
          </a:p>
        </p:txBody>
      </p:sp>
      <p:cxnSp>
        <p:nvCxnSpPr>
          <p:cNvPr id="95" name="Google Shape;95;p1"/>
          <p:cNvCxnSpPr/>
          <p:nvPr/>
        </p:nvCxnSpPr>
        <p:spPr>
          <a:xfrm rot="10800000" flipH="1">
            <a:off x="226898" y="3297969"/>
            <a:ext cx="7955596" cy="2"/>
          </a:xfrm>
          <a:prstGeom prst="straightConnector1">
            <a:avLst/>
          </a:prstGeom>
          <a:noFill/>
          <a:ln w="9525" cap="flat" cmpd="sng">
            <a:solidFill>
              <a:schemeClr val="lt1"/>
            </a:solidFill>
            <a:prstDash val="solid"/>
            <a:miter lim="800000"/>
            <a:headEnd type="none" w="sm" len="sm"/>
            <a:tailEnd type="none" w="sm" len="sm"/>
          </a:ln>
        </p:spPr>
      </p:cxnSp>
      <p:cxnSp>
        <p:nvCxnSpPr>
          <p:cNvPr id="96" name="Google Shape;96;p1"/>
          <p:cNvCxnSpPr/>
          <p:nvPr/>
        </p:nvCxnSpPr>
        <p:spPr>
          <a:xfrm rot="10800000" flipH="1">
            <a:off x="226898" y="3925162"/>
            <a:ext cx="7955596" cy="2"/>
          </a:xfrm>
          <a:prstGeom prst="straightConnector1">
            <a:avLst/>
          </a:prstGeom>
          <a:noFill/>
          <a:ln w="9525" cap="flat" cmpd="sng">
            <a:solidFill>
              <a:schemeClr val="lt1"/>
            </a:solidFill>
            <a:prstDash val="solid"/>
            <a:miter lim="800000"/>
            <a:headEnd type="none" w="sm" len="sm"/>
            <a:tailEnd type="none" w="sm" len="sm"/>
          </a:ln>
        </p:spPr>
      </p:cxnSp>
      <p:sp>
        <p:nvSpPr>
          <p:cNvPr id="97" name="Google Shape;97;p1"/>
          <p:cNvSpPr txBox="1"/>
          <p:nvPr/>
        </p:nvSpPr>
        <p:spPr>
          <a:xfrm>
            <a:off x="-79132" y="4021365"/>
            <a:ext cx="8721969" cy="927409"/>
          </a:xfrm>
          <a:prstGeom prst="rect">
            <a:avLst/>
          </a:prstGeom>
          <a:noFill/>
          <a:ln>
            <a:noFill/>
          </a:ln>
        </p:spPr>
        <p:txBody>
          <a:bodyPr spcFirstLastPara="1" wrap="square" lIns="91425" tIns="45700" rIns="91425" bIns="45700" anchor="t" anchorCtr="0">
            <a:noAutofit/>
          </a:bodyPr>
          <a:lstStyle/>
          <a:p>
            <a:pPr lvl="0" algn="ctr">
              <a:buClr>
                <a:schemeClr val="lt1"/>
              </a:buClr>
              <a:buSzPts val="2800"/>
            </a:pPr>
            <a:r>
              <a:rPr lang="en-GB" sz="2800" b="0" i="0" u="none" strike="noStrike" cap="none" dirty="0">
                <a:solidFill>
                  <a:schemeClr val="lt1"/>
                </a:solidFill>
                <a:latin typeface="Montserrat Light"/>
                <a:ea typeface="Montserrat Light"/>
                <a:cs typeface="Montserrat Light"/>
                <a:sym typeface="Montserrat Light"/>
              </a:rPr>
              <a:t>2</a:t>
            </a:r>
            <a:r>
              <a:rPr lang="en-GB" sz="2800" b="0" i="0" u="none" strike="noStrike" cap="none" baseline="30000" dirty="0">
                <a:solidFill>
                  <a:schemeClr val="lt1"/>
                </a:solidFill>
                <a:latin typeface="Montserrat Light"/>
                <a:ea typeface="Montserrat Light"/>
                <a:cs typeface="Montserrat Light"/>
                <a:sym typeface="Montserrat Light"/>
              </a:rPr>
              <a:t>nd</a:t>
            </a:r>
            <a:r>
              <a:rPr lang="en-GB" sz="2800" b="0" i="0" u="none" strike="noStrike" cap="none" dirty="0">
                <a:solidFill>
                  <a:schemeClr val="lt1"/>
                </a:solidFill>
                <a:latin typeface="Montserrat Light"/>
                <a:ea typeface="Montserrat Light"/>
                <a:cs typeface="Montserrat Light"/>
                <a:sym typeface="Montserrat Light"/>
              </a:rPr>
              <a:t> </a:t>
            </a:r>
            <a:r>
              <a:rPr lang="en-GB" sz="2800" dirty="0">
                <a:solidFill>
                  <a:schemeClr val="lt1"/>
                </a:solidFill>
                <a:latin typeface="Montserrat Light"/>
                <a:ea typeface="Montserrat Light"/>
                <a:cs typeface="Montserrat Light"/>
                <a:sym typeface="Montserrat Light"/>
              </a:rPr>
              <a:t>ISHS International Symposium on Growing Media</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rot="5400000">
            <a:off x="7967884" y="186264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a:off x="-2900" y="382912"/>
            <a:ext cx="8551989"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a:spLocks noGrp="1"/>
          </p:cNvSpPr>
          <p:nvPr>
            <p:ph type="body" idx="1"/>
          </p:nvPr>
        </p:nvSpPr>
        <p:spPr>
          <a:xfrm>
            <a:off x="398882" y="1669501"/>
            <a:ext cx="9745241" cy="3645449"/>
          </a:xfrm>
          <a:prstGeom prst="rect">
            <a:avLst/>
          </a:prstGeom>
          <a:noFill/>
          <a:ln>
            <a:noFill/>
          </a:ln>
        </p:spPr>
        <p:txBody>
          <a:bodyPr spcFirstLastPara="1" wrap="square" lIns="91425" tIns="45700" rIns="91425" bIns="45700" anchor="t" anchorCtr="0">
            <a:noAutofit/>
          </a:bodyPr>
          <a:lstStyle/>
          <a:p>
            <a:pPr lvl="0">
              <a:lnSpc>
                <a:spcPct val="150000"/>
              </a:lnSpc>
              <a:spcBef>
                <a:spcPts val="0"/>
              </a:spcBef>
              <a:buClr>
                <a:srgbClr val="757070"/>
              </a:buClr>
              <a:buSzPts val="1920"/>
            </a:pPr>
            <a:r>
              <a:rPr lang="en-GB" sz="2400" dirty="0">
                <a:solidFill>
                  <a:schemeClr val="bg2">
                    <a:lumMod val="50000"/>
                  </a:schemeClr>
                </a:solidFill>
                <a:latin typeface="Montserrat ExtraLight"/>
                <a:ea typeface="Montserrat ExtraLight"/>
                <a:cs typeface="Montserrat ExtraLight"/>
                <a:sym typeface="Montserrat ExtraLight"/>
              </a:rPr>
              <a:t>Further plant growth rate measurement</a:t>
            </a:r>
          </a:p>
          <a:p>
            <a:pPr lvl="0">
              <a:lnSpc>
                <a:spcPct val="150000"/>
              </a:lnSpc>
              <a:spcBef>
                <a:spcPts val="0"/>
              </a:spcBef>
              <a:buClr>
                <a:srgbClr val="757070"/>
              </a:buClr>
              <a:buSzPts val="1920"/>
            </a:pPr>
            <a:r>
              <a:rPr lang="en-GB" sz="2400" dirty="0">
                <a:solidFill>
                  <a:schemeClr val="bg2">
                    <a:lumMod val="50000"/>
                  </a:schemeClr>
                </a:solidFill>
                <a:latin typeface="Montserrat ExtraLight"/>
                <a:ea typeface="Montserrat ExtraLight"/>
                <a:cs typeface="Montserrat ExtraLight"/>
                <a:sym typeface="Montserrat ExtraLight"/>
              </a:rPr>
              <a:t>Fruit yield measurement and comparison</a:t>
            </a:r>
          </a:p>
          <a:p>
            <a:pPr lvl="0">
              <a:lnSpc>
                <a:spcPct val="150000"/>
              </a:lnSpc>
              <a:spcBef>
                <a:spcPts val="0"/>
              </a:spcBef>
              <a:buClr>
                <a:srgbClr val="757070"/>
              </a:buClr>
              <a:buSzPts val="1920"/>
            </a:pPr>
            <a:r>
              <a:rPr lang="en-GB" sz="2400" dirty="0">
                <a:solidFill>
                  <a:schemeClr val="bg2">
                    <a:lumMod val="50000"/>
                  </a:schemeClr>
                </a:solidFill>
                <a:latin typeface="Montserrat ExtraLight"/>
                <a:ea typeface="Montserrat ExtraLight"/>
                <a:cs typeface="Montserrat ExtraLight"/>
                <a:sym typeface="Montserrat ExtraLight"/>
              </a:rPr>
              <a:t>Fruit antioxidant activities to be compared</a:t>
            </a:r>
          </a:p>
          <a:p>
            <a:pPr lvl="0">
              <a:lnSpc>
                <a:spcPct val="150000"/>
              </a:lnSpc>
              <a:spcBef>
                <a:spcPts val="0"/>
              </a:spcBef>
              <a:buClr>
                <a:srgbClr val="757070"/>
              </a:buClr>
              <a:buSzPts val="1920"/>
            </a:pPr>
            <a:r>
              <a:rPr lang="en-GB" sz="2400" dirty="0">
                <a:solidFill>
                  <a:schemeClr val="bg2">
                    <a:lumMod val="50000"/>
                  </a:schemeClr>
                </a:solidFill>
                <a:latin typeface="Montserrat ExtraLight"/>
                <a:ea typeface="Montserrat ExtraLight"/>
                <a:cs typeface="Montserrat ExtraLight"/>
                <a:sym typeface="Montserrat ExtraLight"/>
              </a:rPr>
              <a:t>X-ray imaging for comparison of root structures</a:t>
            </a:r>
          </a:p>
          <a:p>
            <a:pPr lvl="0">
              <a:lnSpc>
                <a:spcPct val="150000"/>
              </a:lnSpc>
              <a:spcBef>
                <a:spcPts val="0"/>
              </a:spcBef>
              <a:buClr>
                <a:srgbClr val="757070"/>
              </a:buClr>
              <a:buSzPts val="1920"/>
            </a:pPr>
            <a:r>
              <a:rPr lang="en-GB" sz="2400" dirty="0">
                <a:solidFill>
                  <a:schemeClr val="bg2">
                    <a:lumMod val="50000"/>
                  </a:schemeClr>
                </a:solidFill>
                <a:latin typeface="Montserrat ExtraLight"/>
                <a:ea typeface="Montserrat ExtraLight"/>
                <a:cs typeface="Montserrat ExtraLight"/>
                <a:sym typeface="Montserrat ExtraLight"/>
              </a:rPr>
              <a:t>Mineral analysis of growing media to compare nutrient levels </a:t>
            </a:r>
            <a:endParaRPr dirty="0">
              <a:solidFill>
                <a:schemeClr val="bg2">
                  <a:lumMod val="50000"/>
                </a:schemeClr>
              </a:solidFill>
            </a:endParaRPr>
          </a:p>
        </p:txBody>
      </p:sp>
      <p:sp>
        <p:nvSpPr>
          <p:cNvPr id="137" name="Google Shape;137;p5"/>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Tomato Study: Further Measurements</a:t>
            </a:r>
            <a:endParaRPr dirty="0"/>
          </a:p>
        </p:txBody>
      </p:sp>
      <p:pic>
        <p:nvPicPr>
          <p:cNvPr id="140" name="Google Shape;140;p5"/>
          <p:cNvPicPr preferRelativeResize="0"/>
          <p:nvPr/>
        </p:nvPicPr>
        <p:blipFill rotWithShape="1">
          <a:blip r:embed="rId3">
            <a:alphaModFix/>
          </a:blip>
          <a:srcRect/>
          <a:stretch/>
        </p:blipFill>
        <p:spPr>
          <a:xfrm>
            <a:off x="77392" y="6217276"/>
            <a:ext cx="1424767" cy="507049"/>
          </a:xfrm>
          <a:prstGeom prst="rect">
            <a:avLst/>
          </a:prstGeom>
          <a:noFill/>
          <a:ln>
            <a:noFill/>
          </a:ln>
        </p:spPr>
      </p:pic>
      <p:pic>
        <p:nvPicPr>
          <p:cNvPr id="141" name="Google Shape;141;p5"/>
          <p:cNvPicPr preferRelativeResize="0"/>
          <p:nvPr/>
        </p:nvPicPr>
        <p:blipFill rotWithShape="1">
          <a:blip r:embed="rId4">
            <a:alphaModFix/>
          </a:blip>
          <a:srcRect t="7560" b="7042"/>
          <a:stretch/>
        </p:blipFill>
        <p:spPr>
          <a:xfrm>
            <a:off x="1815124" y="6074253"/>
            <a:ext cx="1876350" cy="793097"/>
          </a:xfrm>
          <a:prstGeom prst="rect">
            <a:avLst/>
          </a:prstGeom>
          <a:noFill/>
          <a:ln>
            <a:noFill/>
          </a:ln>
        </p:spPr>
      </p:pic>
      <p:pic>
        <p:nvPicPr>
          <p:cNvPr id="3" name="Picture 2">
            <a:extLst>
              <a:ext uri="{FF2B5EF4-FFF2-40B4-BE49-F238E27FC236}">
                <a16:creationId xmlns:a16="http://schemas.microsoft.com/office/drawing/2014/main" id="{C835C360-5605-48F1-A95A-21A53DF03CE2}"/>
              </a:ext>
            </a:extLst>
          </p:cNvPr>
          <p:cNvPicPr>
            <a:picLocks noChangeAspect="1"/>
          </p:cNvPicPr>
          <p:nvPr/>
        </p:nvPicPr>
        <p:blipFill rotWithShape="1">
          <a:blip r:embed="rId5">
            <a:extLst>
              <a:ext uri="{28A0092B-C50C-407E-A947-70E740481C1C}">
                <a14:useLocalDpi xmlns:a14="http://schemas.microsoft.com/office/drawing/2010/main" val="0"/>
              </a:ext>
            </a:extLst>
          </a:blip>
          <a:srcRect r="40635"/>
          <a:stretch/>
        </p:blipFill>
        <p:spPr>
          <a:xfrm rot="5400000">
            <a:off x="9196470" y="-351201"/>
            <a:ext cx="2667002" cy="3369408"/>
          </a:xfrm>
          <a:prstGeom prst="rect">
            <a:avLst/>
          </a:prstGeom>
        </p:spPr>
      </p:pic>
      <p:pic>
        <p:nvPicPr>
          <p:cNvPr id="5" name="Picture 4">
            <a:extLst>
              <a:ext uri="{FF2B5EF4-FFF2-40B4-BE49-F238E27FC236}">
                <a16:creationId xmlns:a16="http://schemas.microsoft.com/office/drawing/2014/main" id="{F44788FA-B2EB-43D0-AAE8-67893F3BF724}"/>
              </a:ext>
            </a:extLst>
          </p:cNvPr>
          <p:cNvPicPr>
            <a:picLocks noChangeAspect="1"/>
          </p:cNvPicPr>
          <p:nvPr/>
        </p:nvPicPr>
        <p:blipFill rotWithShape="1">
          <a:blip r:embed="rId6">
            <a:extLst>
              <a:ext uri="{28A0092B-C50C-407E-A947-70E740481C1C}">
                <a14:useLocalDpi xmlns:a14="http://schemas.microsoft.com/office/drawing/2010/main" val="0"/>
              </a:ext>
            </a:extLst>
          </a:blip>
          <a:srcRect t="9013"/>
          <a:stretch/>
        </p:blipFill>
        <p:spPr>
          <a:xfrm>
            <a:off x="8845267" y="4586251"/>
            <a:ext cx="3342192" cy="2280725"/>
          </a:xfrm>
          <a:prstGeom prst="rect">
            <a:avLst/>
          </a:prstGeom>
        </p:spPr>
      </p:pic>
    </p:spTree>
    <p:extLst>
      <p:ext uri="{BB962C8B-B14F-4D97-AF65-F5344CB8AC3E}">
        <p14:creationId xmlns:p14="http://schemas.microsoft.com/office/powerpoint/2010/main" val="61898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4"/>
          <p:cNvPicPr preferRelativeResize="0"/>
          <p:nvPr/>
        </p:nvPicPr>
        <p:blipFill rotWithShape="1">
          <a:blip r:embed="rId3">
            <a:alphaModFix amt="79000"/>
          </a:blip>
          <a:srcRect l="16507" t="5113" r="13143" b="27240"/>
          <a:stretch/>
        </p:blipFill>
        <p:spPr>
          <a:xfrm>
            <a:off x="7056316" y="3557811"/>
            <a:ext cx="5148039" cy="3300190"/>
          </a:xfrm>
          <a:prstGeom prst="rect">
            <a:avLst/>
          </a:prstGeom>
          <a:noFill/>
          <a:ln>
            <a:noFill/>
          </a:ln>
        </p:spPr>
      </p:pic>
      <p:sp>
        <p:nvSpPr>
          <p:cNvPr id="121" name="Google Shape;121;p4"/>
          <p:cNvSpPr/>
          <p:nvPr/>
        </p:nvSpPr>
        <p:spPr>
          <a:xfrm rot="5400000">
            <a:off x="7967884" y="263416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2" name="Google Shape;122;p4"/>
          <p:cNvSpPr/>
          <p:nvPr/>
        </p:nvSpPr>
        <p:spPr>
          <a:xfrm>
            <a:off x="-2899" y="382912"/>
            <a:ext cx="7367934"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3" name="Google Shape;123;p4"/>
          <p:cNvSpPr txBox="1">
            <a:spLocks noGrp="1"/>
          </p:cNvSpPr>
          <p:nvPr>
            <p:ph type="body" idx="1"/>
          </p:nvPr>
        </p:nvSpPr>
        <p:spPr>
          <a:xfrm>
            <a:off x="398879" y="1669501"/>
            <a:ext cx="9745241" cy="401757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757070"/>
              </a:buClr>
              <a:buSzPts val="1920"/>
              <a:buNone/>
            </a:pPr>
            <a:r>
              <a:rPr lang="en-GB" sz="2400" b="1" dirty="0">
                <a:solidFill>
                  <a:srgbClr val="757070"/>
                </a:solidFill>
                <a:latin typeface="Montserrat ExtraLight"/>
                <a:ea typeface="Montserrat ExtraLight"/>
                <a:cs typeface="Montserrat ExtraLight"/>
                <a:sym typeface="Montserrat ExtraLight"/>
              </a:rPr>
              <a:t>Chitin</a:t>
            </a:r>
            <a:endParaRPr sz="2400" b="1" dirty="0">
              <a:solidFill>
                <a:srgbClr val="757070"/>
              </a:solidFill>
              <a:latin typeface="Montserrat ExtraLight"/>
              <a:ea typeface="Montserrat ExtraLight"/>
              <a:cs typeface="Montserrat ExtraLight"/>
              <a:sym typeface="Montserrat ExtraLight"/>
            </a:endParaRPr>
          </a:p>
          <a:p>
            <a:pPr marL="228600" lvl="0" indent="-228600" algn="l" rtl="0">
              <a:lnSpc>
                <a:spcPct val="150000"/>
              </a:lnSpc>
              <a:spcBef>
                <a:spcPts val="0"/>
              </a:spcBef>
              <a:spcAft>
                <a:spcPts val="0"/>
              </a:spcAft>
              <a:buClr>
                <a:srgbClr val="757070"/>
              </a:buClr>
              <a:buSzPts val="1920"/>
              <a:buChar char="•"/>
            </a:pPr>
            <a:r>
              <a:rPr lang="en-GB" sz="2400" dirty="0">
                <a:solidFill>
                  <a:srgbClr val="757070"/>
                </a:solidFill>
                <a:latin typeface="Montserrat ExtraLight"/>
                <a:ea typeface="Montserrat ExtraLight"/>
                <a:cs typeface="Montserrat ExtraLight"/>
                <a:sym typeface="Montserrat ExtraLight"/>
              </a:rPr>
              <a:t>1% and 2% chitin resulted in largest yield for lettuce</a:t>
            </a:r>
          </a:p>
          <a:p>
            <a:pPr marL="228600" lvl="0" indent="-228600" algn="l" rtl="0">
              <a:lnSpc>
                <a:spcPct val="150000"/>
              </a:lnSpc>
              <a:spcBef>
                <a:spcPts val="0"/>
              </a:spcBef>
              <a:spcAft>
                <a:spcPts val="0"/>
              </a:spcAft>
              <a:buClr>
                <a:srgbClr val="757070"/>
              </a:buClr>
              <a:buSzPts val="1920"/>
              <a:buChar char="•"/>
            </a:pPr>
            <a:r>
              <a:rPr lang="en-GB" sz="2400" dirty="0">
                <a:solidFill>
                  <a:srgbClr val="757070"/>
                </a:solidFill>
                <a:latin typeface="Montserrat ExtraLight"/>
                <a:sym typeface="Montserrat ExtraLight"/>
              </a:rPr>
              <a:t>Chitin-amended growing media appears to increase lettuce antioxidant activity</a:t>
            </a:r>
          </a:p>
          <a:p>
            <a:pPr marL="228600" lvl="0" indent="-228600" algn="l" rtl="0">
              <a:lnSpc>
                <a:spcPct val="150000"/>
              </a:lnSpc>
              <a:spcBef>
                <a:spcPts val="0"/>
              </a:spcBef>
              <a:spcAft>
                <a:spcPts val="0"/>
              </a:spcAft>
              <a:buClr>
                <a:srgbClr val="757070"/>
              </a:buClr>
              <a:buSzPts val="1920"/>
              <a:buChar char="•"/>
            </a:pPr>
            <a:r>
              <a:rPr lang="en-GB" sz="2400" dirty="0">
                <a:solidFill>
                  <a:srgbClr val="757070"/>
                </a:solidFill>
                <a:latin typeface="Montserrat ExtraLight"/>
                <a:sym typeface="Montserrat ExtraLight"/>
              </a:rPr>
              <a:t>Chitin-amended growing media has increased the leaf expansion of tomato plants and impacted the efficiency of chlorophyll in leaves</a:t>
            </a:r>
            <a:endParaRPr dirty="0"/>
          </a:p>
        </p:txBody>
      </p:sp>
      <p:sp>
        <p:nvSpPr>
          <p:cNvPr id="124" name="Google Shape;124;p4"/>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Summary</a:t>
            </a:r>
            <a:endParaRPr dirty="0"/>
          </a:p>
        </p:txBody>
      </p:sp>
      <p:pic>
        <p:nvPicPr>
          <p:cNvPr id="125" name="Google Shape;125;p4"/>
          <p:cNvPicPr preferRelativeResize="0"/>
          <p:nvPr/>
        </p:nvPicPr>
        <p:blipFill rotWithShape="1">
          <a:blip r:embed="rId4">
            <a:alphaModFix/>
          </a:blip>
          <a:srcRect t="7560" b="7042"/>
          <a:stretch/>
        </p:blipFill>
        <p:spPr>
          <a:xfrm>
            <a:off x="10144120" y="5875991"/>
            <a:ext cx="1876350" cy="793097"/>
          </a:xfrm>
          <a:prstGeom prst="rect">
            <a:avLst/>
          </a:prstGeom>
          <a:noFill/>
          <a:ln>
            <a:noFill/>
          </a:ln>
        </p:spPr>
      </p:pic>
      <p:pic>
        <p:nvPicPr>
          <p:cNvPr id="8" name="Google Shape;140;p5">
            <a:extLst>
              <a:ext uri="{FF2B5EF4-FFF2-40B4-BE49-F238E27FC236}">
                <a16:creationId xmlns:a16="http://schemas.microsoft.com/office/drawing/2014/main" id="{602DC8D2-9CA2-44DB-B346-78D929475773}"/>
              </a:ext>
            </a:extLst>
          </p:cNvPr>
          <p:cNvPicPr preferRelativeResize="0"/>
          <p:nvPr/>
        </p:nvPicPr>
        <p:blipFill rotWithShape="1">
          <a:blip r:embed="rId5">
            <a:alphaModFix/>
          </a:blip>
          <a:srcRect/>
          <a:stretch/>
        </p:blipFill>
        <p:spPr>
          <a:xfrm>
            <a:off x="77392" y="6217276"/>
            <a:ext cx="1424767" cy="507049"/>
          </a:xfrm>
          <a:prstGeom prst="rect">
            <a:avLst/>
          </a:prstGeom>
          <a:noFill/>
          <a:ln>
            <a:noFill/>
          </a:ln>
        </p:spPr>
      </p:pic>
    </p:spTree>
    <p:extLst>
      <p:ext uri="{BB962C8B-B14F-4D97-AF65-F5344CB8AC3E}">
        <p14:creationId xmlns:p14="http://schemas.microsoft.com/office/powerpoint/2010/main" val="416506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4"/>
          <p:cNvSpPr/>
          <p:nvPr/>
        </p:nvSpPr>
        <p:spPr>
          <a:xfrm rot="5400000">
            <a:off x="7967884" y="263416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2" name="Google Shape;122;p4"/>
          <p:cNvSpPr/>
          <p:nvPr/>
        </p:nvSpPr>
        <p:spPr>
          <a:xfrm>
            <a:off x="-2900" y="382912"/>
            <a:ext cx="9856453" cy="1191227"/>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Work with ADAS: Antioxidant Activity </a:t>
            </a:r>
            <a:br>
              <a:rPr lang="en-GB" sz="4000" dirty="0">
                <a:solidFill>
                  <a:schemeClr val="lt1"/>
                </a:solidFill>
                <a:latin typeface="Montserrat Light"/>
                <a:ea typeface="Montserrat Light"/>
                <a:cs typeface="Montserrat Light"/>
                <a:sym typeface="Montserrat Light"/>
              </a:rPr>
            </a:br>
            <a:r>
              <a:rPr lang="en-GB" sz="4000" dirty="0">
                <a:solidFill>
                  <a:schemeClr val="lt1"/>
                </a:solidFill>
                <a:latin typeface="Montserrat Light"/>
                <a:ea typeface="Montserrat Light"/>
                <a:cs typeface="Montserrat Light"/>
                <a:sym typeface="Montserrat Light"/>
              </a:rPr>
              <a:t>(FRAP Assay)</a:t>
            </a:r>
            <a:endParaRPr dirty="0"/>
          </a:p>
        </p:txBody>
      </p:sp>
      <p:pic>
        <p:nvPicPr>
          <p:cNvPr id="125" name="Google Shape;125;p4"/>
          <p:cNvPicPr preferRelativeResize="0"/>
          <p:nvPr/>
        </p:nvPicPr>
        <p:blipFill rotWithShape="1">
          <a:blip r:embed="rId3">
            <a:alphaModFix/>
          </a:blip>
          <a:srcRect t="7560" b="7042"/>
          <a:stretch/>
        </p:blipFill>
        <p:spPr>
          <a:xfrm>
            <a:off x="1594924" y="6064903"/>
            <a:ext cx="1876350" cy="793097"/>
          </a:xfrm>
          <a:prstGeom prst="rect">
            <a:avLst/>
          </a:prstGeom>
          <a:noFill/>
          <a:ln>
            <a:noFill/>
          </a:ln>
        </p:spPr>
      </p:pic>
      <p:pic>
        <p:nvPicPr>
          <p:cNvPr id="8" name="Google Shape;140;p5">
            <a:extLst>
              <a:ext uri="{FF2B5EF4-FFF2-40B4-BE49-F238E27FC236}">
                <a16:creationId xmlns:a16="http://schemas.microsoft.com/office/drawing/2014/main" id="{602DC8D2-9CA2-44DB-B346-78D929475773}"/>
              </a:ext>
            </a:extLst>
          </p:cNvPr>
          <p:cNvPicPr preferRelativeResize="0"/>
          <p:nvPr/>
        </p:nvPicPr>
        <p:blipFill rotWithShape="1">
          <a:blip r:embed="rId4">
            <a:alphaModFix/>
          </a:blip>
          <a:srcRect/>
          <a:stretch/>
        </p:blipFill>
        <p:spPr>
          <a:xfrm>
            <a:off x="77392" y="6217276"/>
            <a:ext cx="1424767" cy="507049"/>
          </a:xfrm>
          <a:prstGeom prst="rect">
            <a:avLst/>
          </a:prstGeom>
          <a:noFill/>
          <a:ln>
            <a:noFill/>
          </a:ln>
        </p:spPr>
      </p:pic>
      <p:sp>
        <p:nvSpPr>
          <p:cNvPr id="13" name="Google Shape;199;p9">
            <a:extLst>
              <a:ext uri="{FF2B5EF4-FFF2-40B4-BE49-F238E27FC236}">
                <a16:creationId xmlns:a16="http://schemas.microsoft.com/office/drawing/2014/main" id="{5F49285A-345E-4C59-B218-8FB23A798207}"/>
              </a:ext>
            </a:extLst>
          </p:cNvPr>
          <p:cNvSpPr txBox="1"/>
          <p:nvPr/>
        </p:nvSpPr>
        <p:spPr>
          <a:xfrm>
            <a:off x="3483829" y="5872608"/>
            <a:ext cx="8804424" cy="1015622"/>
          </a:xfrm>
          <a:prstGeom prst="rect">
            <a:avLst/>
          </a:prstGeom>
          <a:noFill/>
          <a:ln>
            <a:noFill/>
          </a:ln>
        </p:spPr>
        <p:txBody>
          <a:bodyPr spcFirstLastPara="1" wrap="square" lIns="91425" tIns="45700" rIns="91425" bIns="45700" anchor="t" anchorCtr="0">
            <a:spAutoFit/>
          </a:bodyPr>
          <a:lstStyle/>
          <a:p>
            <a:pPr lvl="0"/>
            <a:r>
              <a:rPr lang="en-GB" sz="2000" i="1" dirty="0">
                <a:solidFill>
                  <a:schemeClr val="bg2">
                    <a:lumMod val="50000"/>
                  </a:schemeClr>
                </a:solidFill>
                <a:latin typeface="Montserrat ExtraLight"/>
                <a:ea typeface="Montserrat ExtraLight"/>
                <a:cs typeface="Montserrat ExtraLight"/>
                <a:sym typeface="Montserrat ExtraLight"/>
              </a:rPr>
              <a:t>Figure 8. </a:t>
            </a:r>
            <a:r>
              <a:rPr lang="en-GB" sz="2000" dirty="0">
                <a:solidFill>
                  <a:schemeClr val="bg2">
                    <a:lumMod val="50000"/>
                  </a:schemeClr>
                </a:solidFill>
                <a:latin typeface="Montserrat ExtraLight"/>
                <a:ea typeface="Montserrat ExtraLight"/>
                <a:cs typeface="Montserrat ExtraLight"/>
                <a:sym typeface="Montserrat ExtraLight"/>
              </a:rPr>
              <a:t>Average reducing ability for tomatoes grown with increasing percentages of shrimp chitin. Error bars represent standard error (n = 3). </a:t>
            </a:r>
            <a:r>
              <a:rPr lang="en-GB" dirty="0">
                <a:solidFill>
                  <a:schemeClr val="bg2">
                    <a:lumMod val="50000"/>
                  </a:schemeClr>
                </a:solidFill>
                <a:latin typeface="Montserrat ExtraLight"/>
                <a:ea typeface="Montserrat ExtraLight"/>
                <a:cs typeface="Montserrat ExtraLight"/>
                <a:sym typeface="Montserrat ExtraLight"/>
              </a:rPr>
              <a:t>* </a:t>
            </a:r>
            <a:r>
              <a:rPr lang="en-GB" sz="2000" dirty="0">
                <a:solidFill>
                  <a:schemeClr val="bg2">
                    <a:lumMod val="50000"/>
                  </a:schemeClr>
                </a:solidFill>
                <a:latin typeface="Montserrat ExtraLight"/>
                <a:ea typeface="Montserrat ExtraLight"/>
                <a:cs typeface="Montserrat ExtraLight"/>
                <a:sym typeface="Montserrat ExtraLight"/>
              </a:rPr>
              <a:t>Represents a significant difference found in a one-way ANOVA test (P&lt;0.05).</a:t>
            </a:r>
            <a:endParaRPr sz="2000" dirty="0">
              <a:solidFill>
                <a:schemeClr val="bg2">
                  <a:lumMod val="50000"/>
                </a:schemeClr>
              </a:solidFill>
            </a:endParaRPr>
          </a:p>
        </p:txBody>
      </p:sp>
      <p:sp>
        <p:nvSpPr>
          <p:cNvPr id="10" name="Google Shape;196;p9">
            <a:extLst>
              <a:ext uri="{FF2B5EF4-FFF2-40B4-BE49-F238E27FC236}">
                <a16:creationId xmlns:a16="http://schemas.microsoft.com/office/drawing/2014/main" id="{E11D08FA-1B6C-4667-AFAA-135815168BA3}"/>
              </a:ext>
            </a:extLst>
          </p:cNvPr>
          <p:cNvSpPr txBox="1"/>
          <p:nvPr/>
        </p:nvSpPr>
        <p:spPr>
          <a:xfrm>
            <a:off x="4406593" y="4370729"/>
            <a:ext cx="5187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bg2">
                    <a:lumMod val="50000"/>
                  </a:schemeClr>
                </a:solidFill>
                <a:latin typeface="Calibri"/>
                <a:ea typeface="Calibri"/>
                <a:cs typeface="Calibri"/>
                <a:sym typeface="Calibri"/>
              </a:rPr>
              <a:t>*</a:t>
            </a:r>
            <a:endParaRPr dirty="0">
              <a:solidFill>
                <a:schemeClr val="bg2">
                  <a:lumMod val="50000"/>
                </a:schemeClr>
              </a:solidFill>
            </a:endParaRPr>
          </a:p>
        </p:txBody>
      </p:sp>
      <p:graphicFrame>
        <p:nvGraphicFramePr>
          <p:cNvPr id="11" name="Chart 10">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903134608"/>
              </p:ext>
            </p:extLst>
          </p:nvPr>
        </p:nvGraphicFramePr>
        <p:xfrm>
          <a:off x="2510245" y="1708475"/>
          <a:ext cx="7171509" cy="4164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853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4"/>
          <p:cNvSpPr/>
          <p:nvPr/>
        </p:nvSpPr>
        <p:spPr>
          <a:xfrm rot="5400000">
            <a:off x="7967884" y="263416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2" name="Google Shape;122;p4"/>
          <p:cNvSpPr/>
          <p:nvPr/>
        </p:nvSpPr>
        <p:spPr>
          <a:xfrm>
            <a:off x="-2900" y="382912"/>
            <a:ext cx="10747100"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Work with ADAS: Phenolic Content (Folin’s Assay)</a:t>
            </a:r>
            <a:endParaRPr dirty="0"/>
          </a:p>
        </p:txBody>
      </p:sp>
      <p:pic>
        <p:nvPicPr>
          <p:cNvPr id="125" name="Google Shape;125;p4"/>
          <p:cNvPicPr preferRelativeResize="0"/>
          <p:nvPr/>
        </p:nvPicPr>
        <p:blipFill rotWithShape="1">
          <a:blip r:embed="rId3">
            <a:alphaModFix/>
          </a:blip>
          <a:srcRect t="7560" b="7042"/>
          <a:stretch/>
        </p:blipFill>
        <p:spPr>
          <a:xfrm>
            <a:off x="1594924" y="6064903"/>
            <a:ext cx="1876350" cy="793097"/>
          </a:xfrm>
          <a:prstGeom prst="rect">
            <a:avLst/>
          </a:prstGeom>
          <a:noFill/>
          <a:ln>
            <a:noFill/>
          </a:ln>
        </p:spPr>
      </p:pic>
      <p:pic>
        <p:nvPicPr>
          <p:cNvPr id="8" name="Google Shape;140;p5">
            <a:extLst>
              <a:ext uri="{FF2B5EF4-FFF2-40B4-BE49-F238E27FC236}">
                <a16:creationId xmlns:a16="http://schemas.microsoft.com/office/drawing/2014/main" id="{602DC8D2-9CA2-44DB-B346-78D929475773}"/>
              </a:ext>
            </a:extLst>
          </p:cNvPr>
          <p:cNvPicPr preferRelativeResize="0"/>
          <p:nvPr/>
        </p:nvPicPr>
        <p:blipFill rotWithShape="1">
          <a:blip r:embed="rId4">
            <a:alphaModFix/>
          </a:blip>
          <a:srcRect/>
          <a:stretch/>
        </p:blipFill>
        <p:spPr>
          <a:xfrm>
            <a:off x="77392" y="6217276"/>
            <a:ext cx="1424767" cy="507049"/>
          </a:xfrm>
          <a:prstGeom prst="rect">
            <a:avLst/>
          </a:prstGeom>
          <a:noFill/>
          <a:ln>
            <a:noFill/>
          </a:ln>
        </p:spPr>
      </p:pic>
      <p:sp>
        <p:nvSpPr>
          <p:cNvPr id="13" name="Google Shape;199;p9">
            <a:extLst>
              <a:ext uri="{FF2B5EF4-FFF2-40B4-BE49-F238E27FC236}">
                <a16:creationId xmlns:a16="http://schemas.microsoft.com/office/drawing/2014/main" id="{5F49285A-345E-4C59-B218-8FB23A798207}"/>
              </a:ext>
            </a:extLst>
          </p:cNvPr>
          <p:cNvSpPr txBox="1"/>
          <p:nvPr/>
        </p:nvSpPr>
        <p:spPr>
          <a:xfrm>
            <a:off x="3467787" y="6183587"/>
            <a:ext cx="8852550" cy="707846"/>
          </a:xfrm>
          <a:prstGeom prst="rect">
            <a:avLst/>
          </a:prstGeom>
          <a:noFill/>
          <a:ln>
            <a:noFill/>
          </a:ln>
        </p:spPr>
        <p:txBody>
          <a:bodyPr spcFirstLastPara="1" wrap="square" lIns="91425" tIns="45700" rIns="91425" bIns="45700" anchor="t" anchorCtr="0">
            <a:spAutoFit/>
          </a:bodyPr>
          <a:lstStyle/>
          <a:p>
            <a:pPr lvl="0"/>
            <a:r>
              <a:rPr lang="en-GB" sz="2000" i="1" dirty="0">
                <a:solidFill>
                  <a:schemeClr val="bg2">
                    <a:lumMod val="50000"/>
                  </a:schemeClr>
                </a:solidFill>
                <a:latin typeface="Montserrat ExtraLight"/>
                <a:ea typeface="Montserrat ExtraLight"/>
                <a:cs typeface="Montserrat ExtraLight"/>
                <a:sym typeface="Montserrat ExtraLight"/>
              </a:rPr>
              <a:t>Figure 9. </a:t>
            </a:r>
            <a:r>
              <a:rPr lang="en-GB" sz="2000" dirty="0">
                <a:solidFill>
                  <a:schemeClr val="bg2">
                    <a:lumMod val="50000"/>
                  </a:schemeClr>
                </a:solidFill>
                <a:latin typeface="Montserrat ExtraLight"/>
                <a:ea typeface="Montserrat ExtraLight"/>
                <a:cs typeface="Montserrat ExtraLight"/>
                <a:sym typeface="Montserrat ExtraLight"/>
              </a:rPr>
              <a:t>Total polyphenol content for tomatoes grown with increasing percentages of shrimp chitin. Error bars represent standard error (n = 3). </a:t>
            </a:r>
            <a:endParaRPr dirty="0">
              <a:solidFill>
                <a:schemeClr val="bg2">
                  <a:lumMod val="50000"/>
                </a:schemeClr>
              </a:solidFill>
            </a:endParaRPr>
          </a:p>
        </p:txBody>
      </p:sp>
      <p:graphicFrame>
        <p:nvGraphicFramePr>
          <p:cNvPr id="10" name="Chart 9">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353246279"/>
              </p:ext>
            </p:extLst>
          </p:nvPr>
        </p:nvGraphicFramePr>
        <p:xfrm>
          <a:off x="2334441" y="1590189"/>
          <a:ext cx="7523117" cy="44095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946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4"/>
          <p:cNvSpPr/>
          <p:nvPr/>
        </p:nvSpPr>
        <p:spPr>
          <a:xfrm rot="5400000">
            <a:off x="7967884" y="263416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2" name="Google Shape;122;p4"/>
          <p:cNvSpPr/>
          <p:nvPr/>
        </p:nvSpPr>
        <p:spPr>
          <a:xfrm>
            <a:off x="-2899" y="382912"/>
            <a:ext cx="7184934"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Work with ADAS: X-ray Imaging </a:t>
            </a:r>
            <a:endParaRPr dirty="0"/>
          </a:p>
        </p:txBody>
      </p:sp>
      <p:pic>
        <p:nvPicPr>
          <p:cNvPr id="125" name="Google Shape;125;p4"/>
          <p:cNvPicPr preferRelativeResize="0"/>
          <p:nvPr/>
        </p:nvPicPr>
        <p:blipFill rotWithShape="1">
          <a:blip r:embed="rId3">
            <a:alphaModFix/>
          </a:blip>
          <a:srcRect t="7560" b="7042"/>
          <a:stretch/>
        </p:blipFill>
        <p:spPr>
          <a:xfrm>
            <a:off x="1594924" y="6064903"/>
            <a:ext cx="1876350" cy="793097"/>
          </a:xfrm>
          <a:prstGeom prst="rect">
            <a:avLst/>
          </a:prstGeom>
          <a:noFill/>
          <a:ln>
            <a:noFill/>
          </a:ln>
        </p:spPr>
      </p:pic>
      <p:pic>
        <p:nvPicPr>
          <p:cNvPr id="8" name="Google Shape;140;p5">
            <a:extLst>
              <a:ext uri="{FF2B5EF4-FFF2-40B4-BE49-F238E27FC236}">
                <a16:creationId xmlns:a16="http://schemas.microsoft.com/office/drawing/2014/main" id="{602DC8D2-9CA2-44DB-B346-78D929475773}"/>
              </a:ext>
            </a:extLst>
          </p:cNvPr>
          <p:cNvPicPr preferRelativeResize="0"/>
          <p:nvPr/>
        </p:nvPicPr>
        <p:blipFill rotWithShape="1">
          <a:blip r:embed="rId4">
            <a:alphaModFix/>
          </a:blip>
          <a:srcRect/>
          <a:stretch/>
        </p:blipFill>
        <p:spPr>
          <a:xfrm>
            <a:off x="77392" y="6217276"/>
            <a:ext cx="1424767" cy="507049"/>
          </a:xfrm>
          <a:prstGeom prst="rect">
            <a:avLst/>
          </a:prstGeom>
          <a:noFill/>
          <a:ln>
            <a:noFill/>
          </a:ln>
        </p:spPr>
      </p:pic>
      <p:sp>
        <p:nvSpPr>
          <p:cNvPr id="13" name="Google Shape;199;p9">
            <a:extLst>
              <a:ext uri="{FF2B5EF4-FFF2-40B4-BE49-F238E27FC236}">
                <a16:creationId xmlns:a16="http://schemas.microsoft.com/office/drawing/2014/main" id="{5F49285A-345E-4C59-B218-8FB23A798207}"/>
              </a:ext>
            </a:extLst>
          </p:cNvPr>
          <p:cNvSpPr txBox="1"/>
          <p:nvPr/>
        </p:nvSpPr>
        <p:spPr>
          <a:xfrm>
            <a:off x="3966185" y="6078895"/>
            <a:ext cx="8148423" cy="707846"/>
          </a:xfrm>
          <a:prstGeom prst="rect">
            <a:avLst/>
          </a:prstGeom>
          <a:noFill/>
          <a:ln>
            <a:noFill/>
          </a:ln>
        </p:spPr>
        <p:txBody>
          <a:bodyPr spcFirstLastPara="1" wrap="square" lIns="91425" tIns="45700" rIns="91425" bIns="45700" anchor="t" anchorCtr="0">
            <a:spAutoFit/>
          </a:bodyPr>
          <a:lstStyle/>
          <a:p>
            <a:pPr lvl="0"/>
            <a:r>
              <a:rPr lang="en-GB" sz="2000" i="1" dirty="0">
                <a:solidFill>
                  <a:schemeClr val="bg2">
                    <a:lumMod val="50000"/>
                  </a:schemeClr>
                </a:solidFill>
                <a:latin typeface="Montserrat ExtraLight"/>
                <a:ea typeface="Montserrat ExtraLight"/>
                <a:cs typeface="Montserrat ExtraLight"/>
                <a:sym typeface="Montserrat ExtraLight"/>
              </a:rPr>
              <a:t>Figure 10. </a:t>
            </a:r>
            <a:r>
              <a:rPr lang="en-GB" sz="2000" dirty="0">
                <a:solidFill>
                  <a:schemeClr val="bg2">
                    <a:lumMod val="50000"/>
                  </a:schemeClr>
                </a:solidFill>
                <a:latin typeface="Montserrat ExtraLight"/>
                <a:ea typeface="Montserrat ExtraLight"/>
                <a:cs typeface="Montserrat ExtraLight"/>
                <a:sym typeface="Montserrat ExtraLight"/>
              </a:rPr>
              <a:t>X-ray imaging scans of tomato root structures in Horti-BlueC novel media blends.  </a:t>
            </a:r>
            <a:endParaRPr dirty="0">
              <a:solidFill>
                <a:schemeClr val="bg2">
                  <a:lumMod val="50000"/>
                </a:schemeClr>
              </a:solidFill>
            </a:endParaRPr>
          </a:p>
        </p:txBody>
      </p:sp>
      <p:pic>
        <p:nvPicPr>
          <p:cNvPr id="14" name="image6.jpg">
            <a:extLst>
              <a:ext uri="{FF2B5EF4-FFF2-40B4-BE49-F238E27FC236}">
                <a16:creationId xmlns:a16="http://schemas.microsoft.com/office/drawing/2014/main" id="{DC832533-F496-4323-9485-6B6FEE283FCC}"/>
              </a:ext>
            </a:extLst>
          </p:cNvPr>
          <p:cNvPicPr/>
          <p:nvPr/>
        </p:nvPicPr>
        <p:blipFill>
          <a:blip r:embed="rId5"/>
          <a:srcRect/>
          <a:stretch>
            <a:fillRect/>
          </a:stretch>
        </p:blipFill>
        <p:spPr>
          <a:xfrm>
            <a:off x="553664" y="1648967"/>
            <a:ext cx="3401596" cy="3517395"/>
          </a:xfrm>
          <a:prstGeom prst="rect">
            <a:avLst/>
          </a:prstGeom>
          <a:ln/>
        </p:spPr>
      </p:pic>
      <p:sp>
        <p:nvSpPr>
          <p:cNvPr id="15" name="TextBox 14">
            <a:extLst>
              <a:ext uri="{FF2B5EF4-FFF2-40B4-BE49-F238E27FC236}">
                <a16:creationId xmlns:a16="http://schemas.microsoft.com/office/drawing/2014/main" id="{9BEE478E-1937-431D-AD74-83C6CCDBDCAE}"/>
              </a:ext>
            </a:extLst>
          </p:cNvPr>
          <p:cNvSpPr txBox="1"/>
          <p:nvPr/>
        </p:nvSpPr>
        <p:spPr>
          <a:xfrm>
            <a:off x="160021" y="5290238"/>
            <a:ext cx="11918414" cy="400110"/>
          </a:xfrm>
          <a:prstGeom prst="rect">
            <a:avLst/>
          </a:prstGeom>
          <a:noFill/>
        </p:spPr>
        <p:txBody>
          <a:bodyPr wrap="square" rtlCol="0">
            <a:spAutoFit/>
          </a:bodyPr>
          <a:lstStyle/>
          <a:p>
            <a:r>
              <a:rPr lang="en-GB" sz="2000" dirty="0">
                <a:solidFill>
                  <a:schemeClr val="bg2">
                    <a:lumMod val="50000"/>
                  </a:schemeClr>
                </a:solidFill>
                <a:latin typeface="Montserrat ExtraLight"/>
              </a:rPr>
              <a:t>                     HBC-W2-BL-01_T                                     HBC-W2-BL-02_T                                     HBC-W2-BL-03_T    </a:t>
            </a:r>
          </a:p>
        </p:txBody>
      </p:sp>
      <p:pic>
        <p:nvPicPr>
          <p:cNvPr id="16" name="image10.jpg">
            <a:extLst>
              <a:ext uri="{FF2B5EF4-FFF2-40B4-BE49-F238E27FC236}">
                <a16:creationId xmlns:a16="http://schemas.microsoft.com/office/drawing/2014/main" id="{65EA039C-347B-4C13-A92E-48E4CBF7EDEC}"/>
              </a:ext>
            </a:extLst>
          </p:cNvPr>
          <p:cNvPicPr/>
          <p:nvPr/>
        </p:nvPicPr>
        <p:blipFill>
          <a:blip r:embed="rId6"/>
          <a:srcRect/>
          <a:stretch>
            <a:fillRect/>
          </a:stretch>
        </p:blipFill>
        <p:spPr>
          <a:xfrm>
            <a:off x="8299611" y="1648966"/>
            <a:ext cx="3412801" cy="3517396"/>
          </a:xfrm>
          <a:prstGeom prst="rect">
            <a:avLst/>
          </a:prstGeom>
          <a:ln/>
        </p:spPr>
      </p:pic>
      <p:pic>
        <p:nvPicPr>
          <p:cNvPr id="17" name="image9.jpg">
            <a:extLst>
              <a:ext uri="{FF2B5EF4-FFF2-40B4-BE49-F238E27FC236}">
                <a16:creationId xmlns:a16="http://schemas.microsoft.com/office/drawing/2014/main" id="{0E6368D9-661B-44B2-AC6F-99433F48A447}"/>
              </a:ext>
            </a:extLst>
          </p:cNvPr>
          <p:cNvPicPr/>
          <p:nvPr/>
        </p:nvPicPr>
        <p:blipFill>
          <a:blip r:embed="rId7"/>
          <a:srcRect/>
          <a:stretch>
            <a:fillRect/>
          </a:stretch>
        </p:blipFill>
        <p:spPr>
          <a:xfrm>
            <a:off x="4418430" y="1648966"/>
            <a:ext cx="3401596" cy="3517396"/>
          </a:xfrm>
          <a:prstGeom prst="rect">
            <a:avLst/>
          </a:prstGeom>
          <a:ln/>
        </p:spPr>
      </p:pic>
    </p:spTree>
    <p:extLst>
      <p:ext uri="{BB962C8B-B14F-4D97-AF65-F5344CB8AC3E}">
        <p14:creationId xmlns:p14="http://schemas.microsoft.com/office/powerpoint/2010/main" val="401429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p:nvPr/>
        </p:nvSpPr>
        <p:spPr>
          <a:xfrm rot="5400000">
            <a:off x="7967884" y="263416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6" name="Google Shape;256;p15"/>
          <p:cNvSpPr/>
          <p:nvPr/>
        </p:nvSpPr>
        <p:spPr>
          <a:xfrm>
            <a:off x="-2899" y="382912"/>
            <a:ext cx="7367934"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7" name="Google Shape;257;p15"/>
          <p:cNvSpPr txBox="1">
            <a:spLocks noGrp="1"/>
          </p:cNvSpPr>
          <p:nvPr>
            <p:ph type="body" idx="1"/>
          </p:nvPr>
        </p:nvSpPr>
        <p:spPr>
          <a:xfrm>
            <a:off x="398879" y="1669501"/>
            <a:ext cx="11621591" cy="4017303"/>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757070"/>
              </a:buClr>
              <a:buSzPts val="1440"/>
              <a:buFont typeface="Calibri"/>
              <a:buAutoNum type="arabicPeriod"/>
            </a:pPr>
            <a:r>
              <a:rPr lang="en-GB" sz="1800" dirty="0">
                <a:solidFill>
                  <a:srgbClr val="757070"/>
                </a:solidFill>
                <a:latin typeface="Montserrat ExtraLight"/>
                <a:ea typeface="Montserrat ExtraLight"/>
                <a:cs typeface="Montserrat ExtraLight"/>
                <a:sym typeface="Montserrat ExtraLight"/>
              </a:rPr>
              <a:t>Yan, N. and Chen, X. (2015) ‘Sustainability: Don’t waste seafood waste’, Nature. Nature Publishing Group, pp. 155–157. doi: 10.1038/524155a.</a:t>
            </a:r>
            <a:endParaRPr dirty="0"/>
          </a:p>
          <a:p>
            <a:pPr marL="342900" lvl="0" indent="-342900" algn="l" rtl="0">
              <a:lnSpc>
                <a:spcPct val="150000"/>
              </a:lnSpc>
              <a:spcBef>
                <a:spcPts val="0"/>
              </a:spcBef>
              <a:spcAft>
                <a:spcPts val="0"/>
              </a:spcAft>
              <a:buClr>
                <a:srgbClr val="757070"/>
              </a:buClr>
              <a:buSzPts val="1440"/>
              <a:buFont typeface="Calibri"/>
              <a:buAutoNum type="arabicPeriod"/>
            </a:pPr>
            <a:r>
              <a:rPr lang="en-GB" sz="1800" dirty="0">
                <a:solidFill>
                  <a:srgbClr val="757070"/>
                </a:solidFill>
                <a:latin typeface="Montserrat ExtraLight"/>
                <a:ea typeface="Montserrat ExtraLight"/>
                <a:cs typeface="Montserrat ExtraLight"/>
                <a:sym typeface="Montserrat ExtraLight"/>
              </a:rPr>
              <a:t>OF THE EUROPEAN PARLIAMENT AND OF THE COUNCIL laying down health rules as regards animal by-products and derived products not intended for human consumption and repealing Regulation (EC) No 1774/2002 (Animal by-products Regulation) (2009).</a:t>
            </a:r>
            <a:endParaRPr dirty="0"/>
          </a:p>
          <a:p>
            <a:pPr marL="342900" lvl="0" indent="-342900" algn="l" rtl="0">
              <a:lnSpc>
                <a:spcPct val="150000"/>
              </a:lnSpc>
              <a:spcBef>
                <a:spcPts val="0"/>
              </a:spcBef>
              <a:spcAft>
                <a:spcPts val="0"/>
              </a:spcAft>
              <a:buClr>
                <a:srgbClr val="757070"/>
              </a:buClr>
              <a:buSzPts val="1440"/>
              <a:buFont typeface="Calibri"/>
              <a:buAutoNum type="arabicPeriod"/>
            </a:pPr>
            <a:r>
              <a:rPr lang="en-GB" sz="1800" dirty="0" err="1">
                <a:solidFill>
                  <a:srgbClr val="757070"/>
                </a:solidFill>
                <a:latin typeface="Montserrat ExtraLight"/>
                <a:ea typeface="Montserrat ExtraLight"/>
                <a:cs typeface="Montserrat ExtraLight"/>
                <a:sym typeface="Montserrat ExtraLight"/>
              </a:rPr>
              <a:t>Chibu</a:t>
            </a:r>
            <a:r>
              <a:rPr lang="en-GB" sz="1800" dirty="0">
                <a:solidFill>
                  <a:srgbClr val="757070"/>
                </a:solidFill>
                <a:latin typeface="Montserrat ExtraLight"/>
                <a:ea typeface="Montserrat ExtraLight"/>
                <a:cs typeface="Montserrat ExtraLight"/>
                <a:sym typeface="Montserrat ExtraLight"/>
              </a:rPr>
              <a:t>, H. (2000) ‘Effects of chitosan applications on the growth of several crops’, Korean Journal of Chitin Chitosan, 5(3), p. 182.</a:t>
            </a:r>
            <a:endParaRPr dirty="0"/>
          </a:p>
          <a:p>
            <a:pPr marL="342900" lvl="0" indent="-342900" algn="l" rtl="0">
              <a:lnSpc>
                <a:spcPct val="150000"/>
              </a:lnSpc>
              <a:spcBef>
                <a:spcPts val="0"/>
              </a:spcBef>
              <a:spcAft>
                <a:spcPts val="0"/>
              </a:spcAft>
              <a:buClr>
                <a:srgbClr val="757070"/>
              </a:buClr>
              <a:buSzPts val="1440"/>
              <a:buFont typeface="Calibri"/>
              <a:buAutoNum type="arabicPeriod"/>
            </a:pPr>
            <a:r>
              <a:rPr lang="en-GB" sz="1800" dirty="0" err="1">
                <a:solidFill>
                  <a:srgbClr val="757070"/>
                </a:solidFill>
                <a:latin typeface="Montserrat ExtraLight"/>
                <a:ea typeface="Montserrat ExtraLight"/>
                <a:cs typeface="Montserrat ExtraLight"/>
                <a:sym typeface="Montserrat ExtraLight"/>
              </a:rPr>
              <a:t>Wanichpongpan</a:t>
            </a:r>
            <a:r>
              <a:rPr lang="en-GB" sz="1800" dirty="0">
                <a:solidFill>
                  <a:srgbClr val="757070"/>
                </a:solidFill>
                <a:latin typeface="Montserrat ExtraLight"/>
                <a:ea typeface="Montserrat ExtraLight"/>
                <a:cs typeface="Montserrat ExtraLight"/>
                <a:sym typeface="Montserrat ExtraLight"/>
              </a:rPr>
              <a:t>, P., </a:t>
            </a:r>
            <a:r>
              <a:rPr lang="en-GB" sz="1800" dirty="0" err="1">
                <a:solidFill>
                  <a:srgbClr val="757070"/>
                </a:solidFill>
                <a:latin typeface="Montserrat ExtraLight"/>
                <a:ea typeface="Montserrat ExtraLight"/>
                <a:cs typeface="Montserrat ExtraLight"/>
                <a:sym typeface="Montserrat ExtraLight"/>
              </a:rPr>
              <a:t>Suriyachan</a:t>
            </a:r>
            <a:r>
              <a:rPr lang="en-GB" sz="1800" dirty="0">
                <a:solidFill>
                  <a:srgbClr val="757070"/>
                </a:solidFill>
                <a:latin typeface="Montserrat ExtraLight"/>
                <a:ea typeface="Montserrat ExtraLight"/>
                <a:cs typeface="Montserrat ExtraLight"/>
                <a:sym typeface="Montserrat ExtraLight"/>
              </a:rPr>
              <a:t>, K. and </a:t>
            </a:r>
            <a:r>
              <a:rPr lang="en-GB" sz="1800" dirty="0" err="1">
                <a:solidFill>
                  <a:srgbClr val="757070"/>
                </a:solidFill>
                <a:latin typeface="Montserrat ExtraLight"/>
                <a:ea typeface="Montserrat ExtraLight"/>
                <a:cs typeface="Montserrat ExtraLight"/>
                <a:sym typeface="Montserrat ExtraLight"/>
              </a:rPr>
              <a:t>Chandrkrachang</a:t>
            </a:r>
            <a:r>
              <a:rPr lang="en-GB" sz="1800" dirty="0">
                <a:solidFill>
                  <a:srgbClr val="757070"/>
                </a:solidFill>
                <a:latin typeface="Montserrat ExtraLight"/>
                <a:ea typeface="Montserrat ExtraLight"/>
                <a:cs typeface="Montserrat ExtraLight"/>
                <a:sym typeface="Montserrat ExtraLight"/>
              </a:rPr>
              <a:t>, S. (2001) ‘Effect of chitosan on the growth of Gerbera flower plant (Gerbera </a:t>
            </a:r>
            <a:r>
              <a:rPr lang="en-GB" sz="1800" dirty="0" err="1">
                <a:solidFill>
                  <a:srgbClr val="757070"/>
                </a:solidFill>
                <a:latin typeface="Montserrat ExtraLight"/>
                <a:ea typeface="Montserrat ExtraLight"/>
                <a:cs typeface="Montserrat ExtraLight"/>
                <a:sym typeface="Montserrat ExtraLight"/>
              </a:rPr>
              <a:t>jamesonii</a:t>
            </a:r>
            <a:r>
              <a:rPr lang="en-GB" sz="1800" dirty="0">
                <a:solidFill>
                  <a:srgbClr val="757070"/>
                </a:solidFill>
                <a:latin typeface="Montserrat ExtraLight"/>
                <a:ea typeface="Montserrat ExtraLight"/>
                <a:cs typeface="Montserrat ExtraLight"/>
                <a:sym typeface="Montserrat ExtraLight"/>
              </a:rPr>
              <a:t>)’, Chitin and chitosan: chitin and chitosan in life science, Yamaguchi, Japan, pp. 198–201.</a:t>
            </a:r>
          </a:p>
        </p:txBody>
      </p:sp>
      <p:sp>
        <p:nvSpPr>
          <p:cNvPr id="258" name="Google Shape;258;p15"/>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a:solidFill>
                  <a:schemeClr val="lt1"/>
                </a:solidFill>
                <a:latin typeface="Montserrat Light"/>
                <a:ea typeface="Montserrat Light"/>
                <a:cs typeface="Montserrat Light"/>
                <a:sym typeface="Montserrat Light"/>
              </a:rPr>
              <a:t>References</a:t>
            </a:r>
            <a:endParaRPr/>
          </a:p>
        </p:txBody>
      </p:sp>
      <p:pic>
        <p:nvPicPr>
          <p:cNvPr id="259" name="Google Shape;259;p15"/>
          <p:cNvPicPr preferRelativeResize="0"/>
          <p:nvPr/>
        </p:nvPicPr>
        <p:blipFill rotWithShape="1">
          <a:blip r:embed="rId3">
            <a:alphaModFix/>
          </a:blip>
          <a:srcRect t="7560" b="7042"/>
          <a:stretch/>
        </p:blipFill>
        <p:spPr>
          <a:xfrm>
            <a:off x="10144120" y="5875991"/>
            <a:ext cx="1876350" cy="7930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6"/>
          <p:cNvPicPr preferRelativeResize="0"/>
          <p:nvPr/>
        </p:nvPicPr>
        <p:blipFill rotWithShape="1">
          <a:blip r:embed="rId3">
            <a:alphaModFix/>
          </a:blip>
          <a:srcRect r="15331"/>
          <a:stretch/>
        </p:blipFill>
        <p:spPr>
          <a:xfrm>
            <a:off x="4441571" y="0"/>
            <a:ext cx="7750430" cy="6858000"/>
          </a:xfrm>
          <a:prstGeom prst="rect">
            <a:avLst/>
          </a:prstGeom>
          <a:noFill/>
          <a:ln>
            <a:noFill/>
          </a:ln>
        </p:spPr>
      </p:pic>
      <p:sp>
        <p:nvSpPr>
          <p:cNvPr id="265" name="Google Shape;265;p16"/>
          <p:cNvSpPr/>
          <p:nvPr/>
        </p:nvSpPr>
        <p:spPr>
          <a:xfrm>
            <a:off x="94091" y="6110307"/>
            <a:ext cx="12192000" cy="7545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266" name="Google Shape;266;p16"/>
          <p:cNvPicPr preferRelativeResize="0"/>
          <p:nvPr/>
        </p:nvPicPr>
        <p:blipFill rotWithShape="1">
          <a:blip r:embed="rId4">
            <a:alphaModFix/>
          </a:blip>
          <a:srcRect/>
          <a:stretch/>
        </p:blipFill>
        <p:spPr>
          <a:xfrm>
            <a:off x="10863747" y="6386696"/>
            <a:ext cx="876617" cy="295128"/>
          </a:xfrm>
          <a:prstGeom prst="rect">
            <a:avLst/>
          </a:prstGeom>
          <a:noFill/>
          <a:ln>
            <a:noFill/>
          </a:ln>
        </p:spPr>
      </p:pic>
      <p:pic>
        <p:nvPicPr>
          <p:cNvPr id="267" name="Google Shape;267;p16"/>
          <p:cNvPicPr preferRelativeResize="0"/>
          <p:nvPr/>
        </p:nvPicPr>
        <p:blipFill rotWithShape="1">
          <a:blip r:embed="rId5">
            <a:alphaModFix/>
          </a:blip>
          <a:srcRect/>
          <a:stretch/>
        </p:blipFill>
        <p:spPr>
          <a:xfrm>
            <a:off x="1602573" y="6302946"/>
            <a:ext cx="437021" cy="386845"/>
          </a:xfrm>
          <a:prstGeom prst="rect">
            <a:avLst/>
          </a:prstGeom>
          <a:noFill/>
          <a:ln>
            <a:noFill/>
          </a:ln>
        </p:spPr>
      </p:pic>
      <p:pic>
        <p:nvPicPr>
          <p:cNvPr id="268" name="Google Shape;268;p16"/>
          <p:cNvPicPr preferRelativeResize="0"/>
          <p:nvPr/>
        </p:nvPicPr>
        <p:blipFill rotWithShape="1">
          <a:blip r:embed="rId6">
            <a:alphaModFix/>
          </a:blip>
          <a:srcRect/>
          <a:stretch/>
        </p:blipFill>
        <p:spPr>
          <a:xfrm>
            <a:off x="502943" y="6459433"/>
            <a:ext cx="659758" cy="216071"/>
          </a:xfrm>
          <a:prstGeom prst="rect">
            <a:avLst/>
          </a:prstGeom>
          <a:noFill/>
          <a:ln>
            <a:noFill/>
          </a:ln>
        </p:spPr>
      </p:pic>
      <p:pic>
        <p:nvPicPr>
          <p:cNvPr id="269" name="Google Shape;269;p16"/>
          <p:cNvPicPr preferRelativeResize="0"/>
          <p:nvPr/>
        </p:nvPicPr>
        <p:blipFill rotWithShape="1">
          <a:blip r:embed="rId7">
            <a:alphaModFix/>
          </a:blip>
          <a:srcRect/>
          <a:stretch/>
        </p:blipFill>
        <p:spPr>
          <a:xfrm>
            <a:off x="9179271" y="6416440"/>
            <a:ext cx="1438006" cy="235640"/>
          </a:xfrm>
          <a:prstGeom prst="rect">
            <a:avLst/>
          </a:prstGeom>
          <a:noFill/>
          <a:ln>
            <a:noFill/>
          </a:ln>
        </p:spPr>
      </p:pic>
      <p:pic>
        <p:nvPicPr>
          <p:cNvPr id="270" name="Google Shape;270;p16"/>
          <p:cNvPicPr preferRelativeResize="0"/>
          <p:nvPr/>
        </p:nvPicPr>
        <p:blipFill rotWithShape="1">
          <a:blip r:embed="rId8">
            <a:alphaModFix/>
          </a:blip>
          <a:srcRect/>
          <a:stretch/>
        </p:blipFill>
        <p:spPr>
          <a:xfrm>
            <a:off x="7798746" y="6391016"/>
            <a:ext cx="1134056" cy="295128"/>
          </a:xfrm>
          <a:prstGeom prst="rect">
            <a:avLst/>
          </a:prstGeom>
          <a:noFill/>
          <a:ln>
            <a:noFill/>
          </a:ln>
        </p:spPr>
      </p:pic>
      <p:pic>
        <p:nvPicPr>
          <p:cNvPr id="271" name="Google Shape;271;p16"/>
          <p:cNvPicPr preferRelativeResize="0"/>
          <p:nvPr/>
        </p:nvPicPr>
        <p:blipFill rotWithShape="1">
          <a:blip r:embed="rId9">
            <a:alphaModFix/>
          </a:blip>
          <a:srcRect/>
          <a:stretch/>
        </p:blipFill>
        <p:spPr>
          <a:xfrm>
            <a:off x="2390199" y="6368076"/>
            <a:ext cx="1183263" cy="298828"/>
          </a:xfrm>
          <a:prstGeom prst="rect">
            <a:avLst/>
          </a:prstGeom>
          <a:noFill/>
          <a:ln>
            <a:noFill/>
          </a:ln>
        </p:spPr>
      </p:pic>
      <p:pic>
        <p:nvPicPr>
          <p:cNvPr id="272" name="Google Shape;272;p16"/>
          <p:cNvPicPr preferRelativeResize="0"/>
          <p:nvPr/>
        </p:nvPicPr>
        <p:blipFill rotWithShape="1">
          <a:blip r:embed="rId10">
            <a:alphaModFix/>
          </a:blip>
          <a:srcRect/>
          <a:stretch/>
        </p:blipFill>
        <p:spPr>
          <a:xfrm>
            <a:off x="6591134" y="6110307"/>
            <a:ext cx="832075" cy="693396"/>
          </a:xfrm>
          <a:prstGeom prst="rect">
            <a:avLst/>
          </a:prstGeom>
          <a:noFill/>
          <a:ln>
            <a:noFill/>
          </a:ln>
        </p:spPr>
      </p:pic>
      <p:pic>
        <p:nvPicPr>
          <p:cNvPr id="273" name="Google Shape;273;p16"/>
          <p:cNvPicPr preferRelativeResize="0"/>
          <p:nvPr/>
        </p:nvPicPr>
        <p:blipFill rotWithShape="1">
          <a:blip r:embed="rId11">
            <a:alphaModFix/>
          </a:blip>
          <a:srcRect/>
          <a:stretch/>
        </p:blipFill>
        <p:spPr>
          <a:xfrm>
            <a:off x="3955308" y="6309441"/>
            <a:ext cx="1046367" cy="372383"/>
          </a:xfrm>
          <a:prstGeom prst="rect">
            <a:avLst/>
          </a:prstGeom>
          <a:noFill/>
          <a:ln>
            <a:noFill/>
          </a:ln>
        </p:spPr>
      </p:pic>
      <p:pic>
        <p:nvPicPr>
          <p:cNvPr id="274" name="Google Shape;274;p16"/>
          <p:cNvPicPr preferRelativeResize="0"/>
          <p:nvPr/>
        </p:nvPicPr>
        <p:blipFill rotWithShape="1">
          <a:blip r:embed="rId12">
            <a:alphaModFix/>
          </a:blip>
          <a:srcRect/>
          <a:stretch/>
        </p:blipFill>
        <p:spPr>
          <a:xfrm>
            <a:off x="5383521" y="6298308"/>
            <a:ext cx="832076" cy="451969"/>
          </a:xfrm>
          <a:prstGeom prst="rect">
            <a:avLst/>
          </a:prstGeom>
          <a:noFill/>
          <a:ln>
            <a:noFill/>
          </a:ln>
        </p:spPr>
      </p:pic>
      <p:sp>
        <p:nvSpPr>
          <p:cNvPr id="275" name="Google Shape;275;p16"/>
          <p:cNvSpPr txBox="1"/>
          <p:nvPr/>
        </p:nvSpPr>
        <p:spPr>
          <a:xfrm>
            <a:off x="401043" y="5701100"/>
            <a:ext cx="6190091"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Calibri"/>
              <a:buNone/>
            </a:pPr>
            <a:r>
              <a:rPr lang="en-GB" sz="1100" dirty="0">
                <a:solidFill>
                  <a:schemeClr val="dk1"/>
                </a:solidFill>
                <a:latin typeface="Calibri"/>
                <a:ea typeface="Calibri"/>
                <a:cs typeface="Calibri"/>
                <a:sym typeface="Calibri"/>
              </a:rPr>
              <a:t>This project has received funding from the Interreg 2 Seas Programme 2014-2020 co-funded by the European Regional Development fund under subsidy contract No 2S03-046 Horti-BlueC</a:t>
            </a:r>
            <a:endParaRPr sz="1100" dirty="0">
              <a:solidFill>
                <a:schemeClr val="dk1"/>
              </a:solidFill>
              <a:latin typeface="Calibri"/>
              <a:ea typeface="Calibri"/>
              <a:cs typeface="Calibri"/>
              <a:sym typeface="Calibri"/>
            </a:endParaRPr>
          </a:p>
        </p:txBody>
      </p:sp>
      <p:pic>
        <p:nvPicPr>
          <p:cNvPr id="276" name="Google Shape;276;p16"/>
          <p:cNvPicPr preferRelativeResize="0"/>
          <p:nvPr/>
        </p:nvPicPr>
        <p:blipFill rotWithShape="1">
          <a:blip r:embed="rId13">
            <a:alphaModFix/>
          </a:blip>
          <a:srcRect t="7560" b="7042"/>
          <a:stretch/>
        </p:blipFill>
        <p:spPr>
          <a:xfrm>
            <a:off x="10155070" y="5189418"/>
            <a:ext cx="1876350" cy="793097"/>
          </a:xfrm>
          <a:prstGeom prst="rect">
            <a:avLst/>
          </a:prstGeom>
          <a:noFill/>
          <a:ln>
            <a:noFill/>
          </a:ln>
        </p:spPr>
      </p:pic>
      <p:sp>
        <p:nvSpPr>
          <p:cNvPr id="277" name="Google Shape;277;p16"/>
          <p:cNvSpPr/>
          <p:nvPr/>
        </p:nvSpPr>
        <p:spPr>
          <a:xfrm>
            <a:off x="0" y="2240973"/>
            <a:ext cx="7090348" cy="2256239"/>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8" name="Google Shape;278;p16"/>
          <p:cNvSpPr txBox="1"/>
          <p:nvPr/>
        </p:nvSpPr>
        <p:spPr>
          <a:xfrm>
            <a:off x="-367602" y="2549008"/>
            <a:ext cx="7882128" cy="8398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b="1">
                <a:solidFill>
                  <a:schemeClr val="lt1"/>
                </a:solidFill>
                <a:latin typeface="Montserrat Light"/>
                <a:ea typeface="Montserrat Light"/>
                <a:cs typeface="Montserrat Light"/>
                <a:sym typeface="Montserrat Light"/>
              </a:rPr>
              <a:t>Thank you for listening </a:t>
            </a:r>
            <a:endParaRPr sz="1000" b="1">
              <a:solidFill>
                <a:schemeClr val="dk1"/>
              </a:solidFill>
              <a:latin typeface="Calibri"/>
              <a:ea typeface="Calibri"/>
              <a:cs typeface="Calibri"/>
              <a:sym typeface="Calibri"/>
            </a:endParaRPr>
          </a:p>
        </p:txBody>
      </p:sp>
      <p:sp>
        <p:nvSpPr>
          <p:cNvPr id="279" name="Google Shape;279;p16"/>
          <p:cNvSpPr txBox="1"/>
          <p:nvPr/>
        </p:nvSpPr>
        <p:spPr>
          <a:xfrm>
            <a:off x="-191326" y="3458100"/>
            <a:ext cx="7882128" cy="9274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000"/>
              <a:buFont typeface="Montserrat Light"/>
              <a:buNone/>
            </a:pPr>
            <a:r>
              <a:rPr lang="en-GB" sz="4000">
                <a:solidFill>
                  <a:schemeClr val="lt1"/>
                </a:solidFill>
                <a:latin typeface="Montserrat Light"/>
                <a:ea typeface="Montserrat Light"/>
                <a:cs typeface="Montserrat Light"/>
                <a:sym typeface="Montserrat Light"/>
              </a:rPr>
              <a:t>Any questions or feedback?</a:t>
            </a:r>
            <a:endParaRPr sz="4000">
              <a:solidFill>
                <a:schemeClr val="dk1"/>
              </a:solidFill>
              <a:latin typeface="Calibri"/>
              <a:ea typeface="Calibri"/>
              <a:cs typeface="Calibri"/>
              <a:sym typeface="Calibri"/>
            </a:endParaRPr>
          </a:p>
        </p:txBody>
      </p:sp>
      <p:cxnSp>
        <p:nvCxnSpPr>
          <p:cNvPr id="280" name="Google Shape;280;p16"/>
          <p:cNvCxnSpPr/>
          <p:nvPr/>
        </p:nvCxnSpPr>
        <p:spPr>
          <a:xfrm rot="10800000" flipH="1">
            <a:off x="174799" y="3388865"/>
            <a:ext cx="6781810" cy="2"/>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19"/>
        <p:cNvGrpSpPr/>
        <p:nvPr/>
      </p:nvGrpSpPr>
      <p:grpSpPr>
        <a:xfrm>
          <a:off x="0" y="0"/>
          <a:ext cx="0" cy="0"/>
          <a:chOff x="0" y="0"/>
          <a:chExt cx="0" cy="0"/>
        </a:xfrm>
      </p:grpSpPr>
      <p:sp>
        <p:nvSpPr>
          <p:cNvPr id="122" name="Google Shape;122;p4"/>
          <p:cNvSpPr/>
          <p:nvPr/>
        </p:nvSpPr>
        <p:spPr>
          <a:xfrm>
            <a:off x="-2900" y="382912"/>
            <a:ext cx="10515599"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Work with ADAS: Antioxidant Assays (DPPH)</a:t>
            </a:r>
            <a:endParaRPr dirty="0"/>
          </a:p>
        </p:txBody>
      </p:sp>
      <p:pic>
        <p:nvPicPr>
          <p:cNvPr id="125" name="Google Shape;125;p4"/>
          <p:cNvPicPr preferRelativeResize="0"/>
          <p:nvPr/>
        </p:nvPicPr>
        <p:blipFill rotWithShape="1">
          <a:blip r:embed="rId3">
            <a:alphaModFix/>
          </a:blip>
          <a:srcRect t="7560" b="7042"/>
          <a:stretch/>
        </p:blipFill>
        <p:spPr>
          <a:xfrm>
            <a:off x="1594924" y="6064903"/>
            <a:ext cx="1876350" cy="793097"/>
          </a:xfrm>
          <a:prstGeom prst="rect">
            <a:avLst/>
          </a:prstGeom>
          <a:noFill/>
          <a:ln>
            <a:noFill/>
          </a:ln>
        </p:spPr>
      </p:pic>
      <p:pic>
        <p:nvPicPr>
          <p:cNvPr id="8" name="Google Shape;140;p5">
            <a:extLst>
              <a:ext uri="{FF2B5EF4-FFF2-40B4-BE49-F238E27FC236}">
                <a16:creationId xmlns:a16="http://schemas.microsoft.com/office/drawing/2014/main" id="{602DC8D2-9CA2-44DB-B346-78D929475773}"/>
              </a:ext>
            </a:extLst>
          </p:cNvPr>
          <p:cNvPicPr preferRelativeResize="0"/>
          <p:nvPr/>
        </p:nvPicPr>
        <p:blipFill rotWithShape="1">
          <a:blip r:embed="rId4">
            <a:alphaModFix/>
          </a:blip>
          <a:srcRect/>
          <a:stretch/>
        </p:blipFill>
        <p:spPr>
          <a:xfrm>
            <a:off x="77392" y="6217276"/>
            <a:ext cx="1424767" cy="507049"/>
          </a:xfrm>
          <a:prstGeom prst="rect">
            <a:avLst/>
          </a:prstGeom>
          <a:noFill/>
          <a:ln>
            <a:noFill/>
          </a:ln>
        </p:spPr>
      </p:pic>
      <p:sp>
        <p:nvSpPr>
          <p:cNvPr id="13" name="Google Shape;199;p9">
            <a:extLst>
              <a:ext uri="{FF2B5EF4-FFF2-40B4-BE49-F238E27FC236}">
                <a16:creationId xmlns:a16="http://schemas.microsoft.com/office/drawing/2014/main" id="{5F49285A-345E-4C59-B218-8FB23A798207}"/>
              </a:ext>
            </a:extLst>
          </p:cNvPr>
          <p:cNvSpPr txBox="1"/>
          <p:nvPr/>
        </p:nvSpPr>
        <p:spPr>
          <a:xfrm>
            <a:off x="3467787" y="6167258"/>
            <a:ext cx="8852550" cy="707846"/>
          </a:xfrm>
          <a:prstGeom prst="rect">
            <a:avLst/>
          </a:prstGeom>
          <a:noFill/>
          <a:ln>
            <a:noFill/>
          </a:ln>
        </p:spPr>
        <p:txBody>
          <a:bodyPr spcFirstLastPara="1" wrap="square" lIns="91425" tIns="45700" rIns="91425" bIns="45700" anchor="t" anchorCtr="0">
            <a:spAutoFit/>
          </a:bodyPr>
          <a:lstStyle/>
          <a:p>
            <a:pPr lvl="0"/>
            <a:r>
              <a:rPr lang="en-GB" sz="2000" i="1" dirty="0">
                <a:solidFill>
                  <a:schemeClr val="bg2">
                    <a:lumMod val="50000"/>
                  </a:schemeClr>
                </a:solidFill>
                <a:latin typeface="Montserrat ExtraLight"/>
                <a:ea typeface="Montserrat ExtraLight"/>
                <a:cs typeface="Montserrat ExtraLight"/>
                <a:sym typeface="Montserrat ExtraLight"/>
              </a:rPr>
              <a:t>Figure 10. </a:t>
            </a:r>
            <a:r>
              <a:rPr lang="en-GB" sz="2000" dirty="0">
                <a:solidFill>
                  <a:schemeClr val="bg2">
                    <a:lumMod val="50000"/>
                  </a:schemeClr>
                </a:solidFill>
                <a:latin typeface="Montserrat ExtraLight"/>
                <a:ea typeface="Montserrat ExtraLight"/>
                <a:cs typeface="Montserrat ExtraLight"/>
                <a:sym typeface="Montserrat ExtraLight"/>
              </a:rPr>
              <a:t>Average free radical scavenging activity for tomatoes grown with increasing percentages of shrimp chitin. Error bars represent standard error (n = 3). </a:t>
            </a:r>
            <a:endParaRPr dirty="0">
              <a:solidFill>
                <a:schemeClr val="bg2">
                  <a:lumMod val="50000"/>
                </a:schemeClr>
              </a:solidFill>
            </a:endParaRPr>
          </a:p>
        </p:txBody>
      </p:sp>
      <p:graphicFrame>
        <p:nvGraphicFramePr>
          <p:cNvPr id="10" name="Chart 9">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3875670875"/>
              </p:ext>
            </p:extLst>
          </p:nvPr>
        </p:nvGraphicFramePr>
        <p:xfrm>
          <a:off x="2588753" y="1547126"/>
          <a:ext cx="7014493" cy="4491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1836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rot="5400000">
            <a:off x="7967884" y="186264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a:off x="-2899" y="382912"/>
            <a:ext cx="7367934"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a:spLocks noGrp="1"/>
          </p:cNvSpPr>
          <p:nvPr>
            <p:ph type="body" idx="1"/>
          </p:nvPr>
        </p:nvSpPr>
        <p:spPr>
          <a:xfrm>
            <a:off x="398882" y="1669501"/>
            <a:ext cx="9745241" cy="364544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757070"/>
              </a:buClr>
              <a:buSzPts val="1920"/>
              <a:buChar char="•"/>
            </a:pPr>
            <a:r>
              <a:rPr lang="en-GB" sz="2400" dirty="0">
                <a:solidFill>
                  <a:schemeClr val="bg2">
                    <a:lumMod val="50000"/>
                  </a:schemeClr>
                </a:solidFill>
                <a:latin typeface="Montserrat ExtraLight"/>
                <a:ea typeface="Montserrat ExtraLight"/>
                <a:cs typeface="Montserrat ExtraLight"/>
                <a:sym typeface="Montserrat ExtraLight"/>
              </a:rPr>
              <a:t>Growing media of butterhead lettuces (</a:t>
            </a:r>
            <a:r>
              <a:rPr lang="en-GB" sz="2400" i="1" dirty="0">
                <a:solidFill>
                  <a:schemeClr val="bg2">
                    <a:lumMod val="50000"/>
                  </a:schemeClr>
                </a:solidFill>
                <a:latin typeface="Montserrat ExtraLight"/>
                <a:ea typeface="Montserrat ExtraLight"/>
                <a:cs typeface="Montserrat ExtraLight"/>
                <a:sym typeface="Montserrat ExtraLight"/>
              </a:rPr>
              <a:t>Lactuca sativa</a:t>
            </a:r>
            <a:r>
              <a:rPr lang="en-GB" sz="2400" dirty="0">
                <a:solidFill>
                  <a:schemeClr val="bg2">
                    <a:lumMod val="50000"/>
                  </a:schemeClr>
                </a:solidFill>
                <a:latin typeface="Montserrat ExtraLight"/>
                <a:ea typeface="Montserrat ExtraLight"/>
                <a:cs typeface="Montserrat ExtraLight"/>
                <a:sym typeface="Montserrat ExtraLight"/>
              </a:rPr>
              <a:t>)            supplemented with chitin (1, 2, 3% w/w)</a:t>
            </a:r>
            <a:endParaRPr dirty="0">
              <a:solidFill>
                <a:schemeClr val="bg2">
                  <a:lumMod val="50000"/>
                </a:schemeClr>
              </a:solidFill>
            </a:endParaRPr>
          </a:p>
          <a:p>
            <a:pPr marL="228600" lvl="0" indent="-167640" algn="l" rtl="0">
              <a:lnSpc>
                <a:spcPct val="150000"/>
              </a:lnSpc>
              <a:spcBef>
                <a:spcPts val="0"/>
              </a:spcBef>
              <a:spcAft>
                <a:spcPts val="0"/>
              </a:spcAft>
              <a:buClr>
                <a:srgbClr val="757070"/>
              </a:buClr>
              <a:buSzPts val="960"/>
              <a:buNone/>
            </a:pPr>
            <a:endParaRPr sz="1200" dirty="0">
              <a:solidFill>
                <a:schemeClr val="bg2">
                  <a:lumMod val="50000"/>
                </a:schemeClr>
              </a:solidFill>
              <a:latin typeface="Montserrat ExtraLight"/>
              <a:ea typeface="Montserrat ExtraLight"/>
              <a:cs typeface="Montserrat ExtraLight"/>
              <a:sym typeface="Montserrat ExtraLight"/>
            </a:endParaRPr>
          </a:p>
          <a:p>
            <a:pPr marL="228600" lvl="0" indent="-228600" algn="l" rtl="0">
              <a:lnSpc>
                <a:spcPct val="150000"/>
              </a:lnSpc>
              <a:spcBef>
                <a:spcPts val="0"/>
              </a:spcBef>
              <a:spcAft>
                <a:spcPts val="0"/>
              </a:spcAft>
              <a:buClr>
                <a:srgbClr val="757070"/>
              </a:buClr>
              <a:buSzPts val="1920"/>
              <a:buChar char="•"/>
            </a:pPr>
            <a:r>
              <a:rPr lang="en-GB" sz="2400" dirty="0">
                <a:solidFill>
                  <a:schemeClr val="bg2">
                    <a:lumMod val="50000"/>
                  </a:schemeClr>
                </a:solidFill>
                <a:latin typeface="Montserrat ExtraLight"/>
                <a:ea typeface="Montserrat ExtraLight"/>
                <a:cs typeface="Montserrat ExtraLight"/>
                <a:sym typeface="Montserrat ExtraLight"/>
              </a:rPr>
              <a:t>Chitin derived from shrimp and crab shells</a:t>
            </a:r>
            <a:endParaRPr dirty="0">
              <a:solidFill>
                <a:schemeClr val="bg2">
                  <a:lumMod val="50000"/>
                </a:schemeClr>
              </a:solidFill>
            </a:endParaRPr>
          </a:p>
          <a:p>
            <a:pPr marL="228600" lvl="0" indent="-167640" algn="l" rtl="0">
              <a:lnSpc>
                <a:spcPct val="150000"/>
              </a:lnSpc>
              <a:spcBef>
                <a:spcPts val="0"/>
              </a:spcBef>
              <a:spcAft>
                <a:spcPts val="0"/>
              </a:spcAft>
              <a:buClr>
                <a:srgbClr val="757070"/>
              </a:buClr>
              <a:buSzPts val="960"/>
              <a:buNone/>
            </a:pPr>
            <a:endParaRPr sz="1200" dirty="0">
              <a:solidFill>
                <a:schemeClr val="bg2">
                  <a:lumMod val="50000"/>
                </a:schemeClr>
              </a:solidFill>
              <a:latin typeface="Montserrat ExtraLight"/>
              <a:ea typeface="Montserrat ExtraLight"/>
              <a:cs typeface="Montserrat ExtraLight"/>
              <a:sym typeface="Montserrat ExtraLight"/>
            </a:endParaRPr>
          </a:p>
          <a:p>
            <a:pPr marL="228600" lvl="0" indent="-228600" algn="l" rtl="0">
              <a:lnSpc>
                <a:spcPct val="150000"/>
              </a:lnSpc>
              <a:spcBef>
                <a:spcPts val="0"/>
              </a:spcBef>
              <a:spcAft>
                <a:spcPts val="0"/>
              </a:spcAft>
              <a:buClr>
                <a:srgbClr val="757070"/>
              </a:buClr>
              <a:buSzPts val="1920"/>
              <a:buChar char="•"/>
            </a:pPr>
            <a:r>
              <a:rPr lang="en-GB" sz="2400" dirty="0">
                <a:solidFill>
                  <a:schemeClr val="bg2">
                    <a:lumMod val="50000"/>
                  </a:schemeClr>
                </a:solidFill>
                <a:latin typeface="Montserrat ExtraLight"/>
                <a:ea typeface="Montserrat ExtraLight"/>
                <a:cs typeface="Montserrat ExtraLight"/>
                <a:sym typeface="Montserrat ExtraLight"/>
              </a:rPr>
              <a:t>Plant growth rate, yield, and leaf antioxidant activity were all measured </a:t>
            </a:r>
            <a:endParaRPr dirty="0">
              <a:solidFill>
                <a:schemeClr val="bg2">
                  <a:lumMod val="50000"/>
                </a:schemeClr>
              </a:solidFill>
            </a:endParaRPr>
          </a:p>
        </p:txBody>
      </p:sp>
      <p:sp>
        <p:nvSpPr>
          <p:cNvPr id="137" name="Google Shape;137;p5"/>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Lettuce Study</a:t>
            </a:r>
            <a:endParaRPr dirty="0"/>
          </a:p>
        </p:txBody>
      </p:sp>
      <p:pic>
        <p:nvPicPr>
          <p:cNvPr id="138" name="Google Shape;138;p5"/>
          <p:cNvPicPr preferRelativeResize="0"/>
          <p:nvPr/>
        </p:nvPicPr>
        <p:blipFill rotWithShape="1">
          <a:blip r:embed="rId3">
            <a:alphaModFix/>
          </a:blip>
          <a:srcRect l="20925" t="18924" r="26679" b="50107"/>
          <a:stretch/>
        </p:blipFill>
        <p:spPr>
          <a:xfrm>
            <a:off x="9142707" y="0"/>
            <a:ext cx="3049293" cy="2402958"/>
          </a:xfrm>
          <a:prstGeom prst="rect">
            <a:avLst/>
          </a:prstGeom>
          <a:noFill/>
          <a:ln>
            <a:noFill/>
          </a:ln>
        </p:spPr>
      </p:pic>
      <p:pic>
        <p:nvPicPr>
          <p:cNvPr id="139" name="Google Shape;139;p5"/>
          <p:cNvPicPr preferRelativeResize="0"/>
          <p:nvPr/>
        </p:nvPicPr>
        <p:blipFill rotWithShape="1">
          <a:blip r:embed="rId4">
            <a:alphaModFix/>
          </a:blip>
          <a:srcRect l="8172" t="40633" r="34086" b="33764"/>
          <a:stretch/>
        </p:blipFill>
        <p:spPr>
          <a:xfrm>
            <a:off x="7620000" y="5361705"/>
            <a:ext cx="4572000" cy="1520456"/>
          </a:xfrm>
          <a:prstGeom prst="rect">
            <a:avLst/>
          </a:prstGeom>
          <a:noFill/>
          <a:ln>
            <a:noFill/>
          </a:ln>
        </p:spPr>
      </p:pic>
      <p:pic>
        <p:nvPicPr>
          <p:cNvPr id="140" name="Google Shape;140;p5"/>
          <p:cNvPicPr preferRelativeResize="0"/>
          <p:nvPr/>
        </p:nvPicPr>
        <p:blipFill rotWithShape="1">
          <a:blip r:embed="rId5">
            <a:alphaModFix/>
          </a:blip>
          <a:srcRect/>
          <a:stretch/>
        </p:blipFill>
        <p:spPr>
          <a:xfrm>
            <a:off x="77392" y="6217276"/>
            <a:ext cx="1424767" cy="507049"/>
          </a:xfrm>
          <a:prstGeom prst="rect">
            <a:avLst/>
          </a:prstGeom>
          <a:noFill/>
          <a:ln>
            <a:noFill/>
          </a:ln>
        </p:spPr>
      </p:pic>
      <p:pic>
        <p:nvPicPr>
          <p:cNvPr id="141" name="Google Shape;141;p5"/>
          <p:cNvPicPr preferRelativeResize="0"/>
          <p:nvPr/>
        </p:nvPicPr>
        <p:blipFill rotWithShape="1">
          <a:blip r:embed="rId6">
            <a:alphaModFix/>
          </a:blip>
          <a:srcRect t="7560" b="7042"/>
          <a:stretch/>
        </p:blipFill>
        <p:spPr>
          <a:xfrm>
            <a:off x="1815124" y="6074253"/>
            <a:ext cx="1876350" cy="7930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p:nvPr/>
        </p:nvSpPr>
        <p:spPr>
          <a:xfrm rot="5400000">
            <a:off x="7967884" y="186264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3" name="Google Shape;163;p7"/>
          <p:cNvSpPr/>
          <p:nvPr/>
        </p:nvSpPr>
        <p:spPr>
          <a:xfrm>
            <a:off x="-2899" y="382912"/>
            <a:ext cx="7367934"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4" name="Google Shape;164;p7"/>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a:solidFill>
                  <a:schemeClr val="lt1"/>
                </a:solidFill>
                <a:latin typeface="Montserrat Light"/>
                <a:ea typeface="Montserrat Light"/>
                <a:cs typeface="Montserrat Light"/>
                <a:sym typeface="Montserrat Light"/>
              </a:rPr>
              <a:t>Lettuce Fresh Mass Yield</a:t>
            </a:r>
            <a:endParaRPr/>
          </a:p>
        </p:txBody>
      </p:sp>
      <p:graphicFrame>
        <p:nvGraphicFramePr>
          <p:cNvPr id="165" name="Google Shape;165;p7"/>
          <p:cNvGraphicFramePr/>
          <p:nvPr>
            <p:extLst>
              <p:ext uri="{D42A27DB-BD31-4B8C-83A1-F6EECF244321}">
                <p14:modId xmlns:p14="http://schemas.microsoft.com/office/powerpoint/2010/main" val="1971741167"/>
              </p:ext>
            </p:extLst>
          </p:nvPr>
        </p:nvGraphicFramePr>
        <p:xfrm>
          <a:off x="1702388" y="1591012"/>
          <a:ext cx="7851429" cy="3873751"/>
        </p:xfrm>
        <a:graphic>
          <a:graphicData uri="http://schemas.openxmlformats.org/drawingml/2006/chart">
            <c:chart xmlns:c="http://schemas.openxmlformats.org/drawingml/2006/chart" xmlns:r="http://schemas.openxmlformats.org/officeDocument/2006/relationships" r:id="rId3"/>
          </a:graphicData>
        </a:graphic>
      </p:graphicFrame>
      <p:sp>
        <p:nvSpPr>
          <p:cNvPr id="166" name="Google Shape;166;p7"/>
          <p:cNvSpPr txBox="1"/>
          <p:nvPr/>
        </p:nvSpPr>
        <p:spPr>
          <a:xfrm>
            <a:off x="77392" y="5389065"/>
            <a:ext cx="962257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dirty="0">
                <a:solidFill>
                  <a:schemeClr val="bg2">
                    <a:lumMod val="50000"/>
                  </a:schemeClr>
                </a:solidFill>
                <a:latin typeface="Montserrat ExtraLight"/>
                <a:ea typeface="Montserrat ExtraLight"/>
                <a:cs typeface="Montserrat ExtraLight"/>
                <a:sym typeface="Montserrat ExtraLight"/>
              </a:rPr>
              <a:t>Figure 1. </a:t>
            </a:r>
            <a:r>
              <a:rPr lang="en-GB" sz="2000" dirty="0">
                <a:solidFill>
                  <a:schemeClr val="bg2">
                    <a:lumMod val="50000"/>
                  </a:schemeClr>
                </a:solidFill>
                <a:latin typeface="Montserrat ExtraLight"/>
                <a:ea typeface="Montserrat ExtraLight"/>
                <a:cs typeface="Montserrat ExtraLight"/>
                <a:sym typeface="Montserrat ExtraLight"/>
              </a:rPr>
              <a:t>Average fresh mass yield. Error bars represent the standard error (n = 4). ANOVA analysis showed no significant differences.  </a:t>
            </a:r>
            <a:endParaRPr dirty="0">
              <a:solidFill>
                <a:schemeClr val="bg2">
                  <a:lumMod val="50000"/>
                </a:schemeClr>
              </a:solidFill>
            </a:endParaRPr>
          </a:p>
        </p:txBody>
      </p:sp>
      <p:pic>
        <p:nvPicPr>
          <p:cNvPr id="167" name="Google Shape;167;p7"/>
          <p:cNvPicPr preferRelativeResize="0"/>
          <p:nvPr/>
        </p:nvPicPr>
        <p:blipFill rotWithShape="1">
          <a:blip r:embed="rId4">
            <a:alphaModFix/>
          </a:blip>
          <a:srcRect l="20925" t="18924" r="26679" b="50107"/>
          <a:stretch/>
        </p:blipFill>
        <p:spPr>
          <a:xfrm>
            <a:off x="9932894" y="5087090"/>
            <a:ext cx="2259104" cy="1780259"/>
          </a:xfrm>
          <a:prstGeom prst="rect">
            <a:avLst/>
          </a:prstGeom>
          <a:noFill/>
          <a:ln>
            <a:noFill/>
          </a:ln>
        </p:spPr>
      </p:pic>
      <p:grpSp>
        <p:nvGrpSpPr>
          <p:cNvPr id="168" name="Google Shape;168;p7"/>
          <p:cNvGrpSpPr/>
          <p:nvPr/>
        </p:nvGrpSpPr>
        <p:grpSpPr>
          <a:xfrm>
            <a:off x="10090921" y="2786565"/>
            <a:ext cx="2776451" cy="707886"/>
            <a:chOff x="8902931" y="2568633"/>
            <a:chExt cx="2776451" cy="707886"/>
          </a:xfrm>
        </p:grpSpPr>
        <p:sp>
          <p:nvSpPr>
            <p:cNvPr id="169" name="Google Shape;169;p7"/>
            <p:cNvSpPr txBox="1"/>
            <p:nvPr/>
          </p:nvSpPr>
          <p:spPr>
            <a:xfrm>
              <a:off x="9127375" y="2568633"/>
              <a:ext cx="25520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bg2">
                      <a:lumMod val="50000"/>
                    </a:schemeClr>
                  </a:solidFill>
                  <a:latin typeface="Montserrat ExtraLight"/>
                  <a:ea typeface="Montserrat ExtraLight"/>
                  <a:cs typeface="Montserrat ExtraLight"/>
                  <a:sym typeface="Montserrat ExtraLight"/>
                </a:rPr>
                <a:t>Shrimp Chitin</a:t>
              </a:r>
              <a:endParaRPr dirty="0">
                <a:solidFill>
                  <a:schemeClr val="bg2">
                    <a:lumMod val="50000"/>
                  </a:schemeClr>
                </a:solidFill>
              </a:endParaRPr>
            </a:p>
            <a:p>
              <a:pPr marL="0" marR="0" lvl="0" indent="0" algn="l" rtl="0">
                <a:spcBef>
                  <a:spcPts val="0"/>
                </a:spcBef>
                <a:spcAft>
                  <a:spcPts val="0"/>
                </a:spcAft>
                <a:buNone/>
              </a:pPr>
              <a:r>
                <a:rPr lang="en-GB" sz="2000" dirty="0">
                  <a:solidFill>
                    <a:schemeClr val="bg2">
                      <a:lumMod val="50000"/>
                    </a:schemeClr>
                  </a:solidFill>
                  <a:latin typeface="Montserrat ExtraLight"/>
                  <a:ea typeface="Montserrat ExtraLight"/>
                  <a:cs typeface="Montserrat ExtraLight"/>
                  <a:sym typeface="Montserrat ExtraLight"/>
                </a:rPr>
                <a:t>Crab Chitin</a:t>
              </a:r>
              <a:endParaRPr sz="2000" dirty="0">
                <a:solidFill>
                  <a:schemeClr val="bg2">
                    <a:lumMod val="50000"/>
                  </a:schemeClr>
                </a:solidFill>
                <a:latin typeface="Montserrat ExtraLight"/>
                <a:ea typeface="Montserrat ExtraLight"/>
                <a:cs typeface="Montserrat ExtraLight"/>
                <a:sym typeface="Montserrat ExtraLight"/>
              </a:endParaRPr>
            </a:p>
          </p:txBody>
        </p:sp>
        <p:sp>
          <p:nvSpPr>
            <p:cNvPr id="170" name="Google Shape;170;p7"/>
            <p:cNvSpPr/>
            <p:nvPr/>
          </p:nvSpPr>
          <p:spPr>
            <a:xfrm>
              <a:off x="8902931" y="2651760"/>
              <a:ext cx="224444" cy="2244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7"/>
            <p:cNvSpPr/>
            <p:nvPr/>
          </p:nvSpPr>
          <p:spPr>
            <a:xfrm>
              <a:off x="8902931" y="2968683"/>
              <a:ext cx="224444" cy="2244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72" name="Google Shape;172;p7"/>
          <p:cNvPicPr preferRelativeResize="0"/>
          <p:nvPr/>
        </p:nvPicPr>
        <p:blipFill rotWithShape="1">
          <a:blip r:embed="rId5">
            <a:alphaModFix/>
          </a:blip>
          <a:srcRect/>
          <a:stretch/>
        </p:blipFill>
        <p:spPr>
          <a:xfrm>
            <a:off x="77392" y="6217276"/>
            <a:ext cx="1424767" cy="507049"/>
          </a:xfrm>
          <a:prstGeom prst="rect">
            <a:avLst/>
          </a:prstGeom>
          <a:noFill/>
          <a:ln>
            <a:noFill/>
          </a:ln>
        </p:spPr>
      </p:pic>
      <p:pic>
        <p:nvPicPr>
          <p:cNvPr id="173" name="Google Shape;173;p7"/>
          <p:cNvPicPr preferRelativeResize="0"/>
          <p:nvPr/>
        </p:nvPicPr>
        <p:blipFill rotWithShape="1">
          <a:blip r:embed="rId6">
            <a:alphaModFix/>
          </a:blip>
          <a:srcRect t="7560" b="7042"/>
          <a:stretch/>
        </p:blipFill>
        <p:spPr>
          <a:xfrm>
            <a:off x="1815124" y="6074253"/>
            <a:ext cx="1876350" cy="7930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p:nvPr/>
        </p:nvSpPr>
        <p:spPr>
          <a:xfrm rot="5400000">
            <a:off x="7967884" y="186264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2899" y="382912"/>
            <a:ext cx="7367934"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8" name="Google Shape;148;p6"/>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a:solidFill>
                  <a:schemeClr val="lt1"/>
                </a:solidFill>
                <a:latin typeface="Montserrat Light"/>
                <a:ea typeface="Montserrat Light"/>
                <a:cs typeface="Montserrat Light"/>
                <a:sym typeface="Montserrat Light"/>
              </a:rPr>
              <a:t>Lettuce Leaf Production</a:t>
            </a:r>
            <a:endParaRPr/>
          </a:p>
        </p:txBody>
      </p:sp>
      <p:sp>
        <p:nvSpPr>
          <p:cNvPr id="149" name="Google Shape;149;p6"/>
          <p:cNvSpPr txBox="1"/>
          <p:nvPr/>
        </p:nvSpPr>
        <p:spPr>
          <a:xfrm>
            <a:off x="77392" y="5118133"/>
            <a:ext cx="924538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1" u="none" strike="noStrike" cap="none" dirty="0">
                <a:solidFill>
                  <a:schemeClr val="bg2">
                    <a:lumMod val="50000"/>
                  </a:schemeClr>
                </a:solidFill>
                <a:latin typeface="Montserrat ExtraLight"/>
                <a:ea typeface="Montserrat ExtraLight"/>
                <a:cs typeface="Montserrat ExtraLight"/>
                <a:sym typeface="Montserrat ExtraLight"/>
              </a:rPr>
              <a:t>Figure 2.</a:t>
            </a:r>
            <a:r>
              <a:rPr lang="en-GB" sz="2000" b="0" i="0" u="none" strike="noStrike" cap="none" dirty="0">
                <a:solidFill>
                  <a:schemeClr val="bg2">
                    <a:lumMod val="50000"/>
                  </a:schemeClr>
                </a:solidFill>
                <a:latin typeface="Montserrat ExtraLight"/>
                <a:ea typeface="Montserrat ExtraLight"/>
                <a:cs typeface="Montserrat ExtraLight"/>
                <a:sym typeface="Montserrat ExtraLight"/>
              </a:rPr>
              <a:t> Leaf production represented as percentage change compared to the control. Measurements were taken 35 days after seed germination. Error bars represent the standard error of each average (n = 4). </a:t>
            </a:r>
            <a:endParaRPr sz="2000" i="1" dirty="0">
              <a:solidFill>
                <a:schemeClr val="bg2">
                  <a:lumMod val="50000"/>
                </a:schemeClr>
              </a:solidFill>
              <a:latin typeface="Montserrat ExtraLight"/>
              <a:ea typeface="Montserrat ExtraLight"/>
              <a:cs typeface="Montserrat ExtraLight"/>
              <a:sym typeface="Montserrat ExtraLight"/>
            </a:endParaRPr>
          </a:p>
        </p:txBody>
      </p:sp>
      <p:grpSp>
        <p:nvGrpSpPr>
          <p:cNvPr id="150" name="Google Shape;150;p6"/>
          <p:cNvGrpSpPr/>
          <p:nvPr/>
        </p:nvGrpSpPr>
        <p:grpSpPr>
          <a:xfrm>
            <a:off x="10090921" y="2786565"/>
            <a:ext cx="2776451" cy="707886"/>
            <a:chOff x="8902931" y="2568633"/>
            <a:chExt cx="2776451" cy="707886"/>
          </a:xfrm>
        </p:grpSpPr>
        <p:sp>
          <p:nvSpPr>
            <p:cNvPr id="151" name="Google Shape;151;p6"/>
            <p:cNvSpPr txBox="1"/>
            <p:nvPr/>
          </p:nvSpPr>
          <p:spPr>
            <a:xfrm>
              <a:off x="9127375" y="2568633"/>
              <a:ext cx="25520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bg2">
                      <a:lumMod val="50000"/>
                    </a:schemeClr>
                  </a:solidFill>
                  <a:latin typeface="Montserrat ExtraLight"/>
                  <a:ea typeface="Montserrat ExtraLight"/>
                  <a:cs typeface="Montserrat ExtraLight"/>
                  <a:sym typeface="Montserrat ExtraLight"/>
                </a:rPr>
                <a:t>Shrimp Chitin</a:t>
              </a:r>
              <a:endParaRPr dirty="0">
                <a:solidFill>
                  <a:schemeClr val="bg2">
                    <a:lumMod val="50000"/>
                  </a:schemeClr>
                </a:solidFill>
              </a:endParaRPr>
            </a:p>
            <a:p>
              <a:pPr marL="0" marR="0" lvl="0" indent="0" algn="l" rtl="0">
                <a:spcBef>
                  <a:spcPts val="0"/>
                </a:spcBef>
                <a:spcAft>
                  <a:spcPts val="0"/>
                </a:spcAft>
                <a:buNone/>
              </a:pPr>
              <a:r>
                <a:rPr lang="en-GB" sz="2000" dirty="0">
                  <a:solidFill>
                    <a:schemeClr val="bg2">
                      <a:lumMod val="50000"/>
                    </a:schemeClr>
                  </a:solidFill>
                  <a:latin typeface="Montserrat ExtraLight"/>
                  <a:ea typeface="Montserrat ExtraLight"/>
                  <a:cs typeface="Montserrat ExtraLight"/>
                  <a:sym typeface="Montserrat ExtraLight"/>
                </a:rPr>
                <a:t>Crab Chitin</a:t>
              </a:r>
              <a:endParaRPr sz="2000" dirty="0">
                <a:solidFill>
                  <a:schemeClr val="bg2">
                    <a:lumMod val="50000"/>
                  </a:schemeClr>
                </a:solidFill>
                <a:latin typeface="Montserrat ExtraLight"/>
                <a:ea typeface="Montserrat ExtraLight"/>
                <a:cs typeface="Montserrat ExtraLight"/>
                <a:sym typeface="Montserrat ExtraLight"/>
              </a:endParaRPr>
            </a:p>
          </p:txBody>
        </p:sp>
        <p:sp>
          <p:nvSpPr>
            <p:cNvPr id="152" name="Google Shape;152;p6"/>
            <p:cNvSpPr/>
            <p:nvPr/>
          </p:nvSpPr>
          <p:spPr>
            <a:xfrm>
              <a:off x="8902931" y="2651760"/>
              <a:ext cx="224444" cy="2244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6"/>
            <p:cNvSpPr/>
            <p:nvPr/>
          </p:nvSpPr>
          <p:spPr>
            <a:xfrm>
              <a:off x="8902931" y="2968683"/>
              <a:ext cx="224444" cy="2244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54" name="Google Shape;154;p6"/>
          <p:cNvPicPr preferRelativeResize="0"/>
          <p:nvPr/>
        </p:nvPicPr>
        <p:blipFill rotWithShape="1">
          <a:blip r:embed="rId3">
            <a:alphaModFix/>
          </a:blip>
          <a:srcRect l="20925" t="18924" r="26679" b="50107"/>
          <a:stretch/>
        </p:blipFill>
        <p:spPr>
          <a:xfrm>
            <a:off x="9932894" y="5087090"/>
            <a:ext cx="2259104" cy="1780259"/>
          </a:xfrm>
          <a:prstGeom prst="rect">
            <a:avLst/>
          </a:prstGeom>
          <a:noFill/>
          <a:ln>
            <a:noFill/>
          </a:ln>
        </p:spPr>
      </p:pic>
      <p:pic>
        <p:nvPicPr>
          <p:cNvPr id="155" name="Google Shape;155;p6"/>
          <p:cNvPicPr preferRelativeResize="0"/>
          <p:nvPr/>
        </p:nvPicPr>
        <p:blipFill rotWithShape="1">
          <a:blip r:embed="rId4">
            <a:alphaModFix/>
          </a:blip>
          <a:srcRect/>
          <a:stretch/>
        </p:blipFill>
        <p:spPr>
          <a:xfrm>
            <a:off x="77392" y="6217276"/>
            <a:ext cx="1424767" cy="507049"/>
          </a:xfrm>
          <a:prstGeom prst="rect">
            <a:avLst/>
          </a:prstGeom>
          <a:noFill/>
          <a:ln>
            <a:noFill/>
          </a:ln>
        </p:spPr>
      </p:pic>
      <p:pic>
        <p:nvPicPr>
          <p:cNvPr id="156" name="Google Shape;156;p6"/>
          <p:cNvPicPr preferRelativeResize="0"/>
          <p:nvPr/>
        </p:nvPicPr>
        <p:blipFill rotWithShape="1">
          <a:blip r:embed="rId5">
            <a:alphaModFix/>
          </a:blip>
          <a:srcRect t="7560" b="7042"/>
          <a:stretch/>
        </p:blipFill>
        <p:spPr>
          <a:xfrm>
            <a:off x="1815124" y="6074253"/>
            <a:ext cx="1876350" cy="793097"/>
          </a:xfrm>
          <a:prstGeom prst="rect">
            <a:avLst/>
          </a:prstGeom>
          <a:noFill/>
          <a:ln>
            <a:noFill/>
          </a:ln>
        </p:spPr>
      </p:pic>
      <p:graphicFrame>
        <p:nvGraphicFramePr>
          <p:cNvPr id="157" name="Google Shape;157;p6"/>
          <p:cNvGraphicFramePr/>
          <p:nvPr>
            <p:extLst>
              <p:ext uri="{D42A27DB-BD31-4B8C-83A1-F6EECF244321}">
                <p14:modId xmlns:p14="http://schemas.microsoft.com/office/powerpoint/2010/main" val="1056115814"/>
              </p:ext>
            </p:extLst>
          </p:nvPr>
        </p:nvGraphicFramePr>
        <p:xfrm>
          <a:off x="2032000" y="1498091"/>
          <a:ext cx="8058921" cy="3644755"/>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1F8EB8D7-84E9-4D0A-8629-F83D43387A7B}"/>
              </a:ext>
            </a:extLst>
          </p:cNvPr>
          <p:cNvSpPr txBox="1"/>
          <p:nvPr/>
        </p:nvSpPr>
        <p:spPr>
          <a:xfrm>
            <a:off x="3069771" y="2883195"/>
            <a:ext cx="6830465" cy="400110"/>
          </a:xfrm>
          <a:prstGeom prst="rect">
            <a:avLst/>
          </a:prstGeom>
          <a:noFill/>
        </p:spPr>
        <p:txBody>
          <a:bodyPr wrap="square" rtlCol="0">
            <a:spAutoFit/>
          </a:bodyPr>
          <a:lstStyle/>
          <a:p>
            <a:r>
              <a:rPr lang="en-GB" sz="2000" dirty="0">
                <a:solidFill>
                  <a:schemeClr val="bg2">
                    <a:lumMod val="50000"/>
                  </a:schemeClr>
                </a:solidFill>
                <a:latin typeface="Montserrat Light" panose="020B0604020202020204" charset="0"/>
              </a:rPr>
              <a:t>      1%               </a:t>
            </a:r>
            <a:r>
              <a:rPr lang="en-GB" sz="2000" dirty="0">
                <a:solidFill>
                  <a:schemeClr val="bg1"/>
                </a:solidFill>
                <a:latin typeface="Montserrat Light" panose="020B0604020202020204" charset="0"/>
              </a:rPr>
              <a:t>2%</a:t>
            </a:r>
            <a:r>
              <a:rPr lang="en-GB" sz="2000" dirty="0">
                <a:solidFill>
                  <a:schemeClr val="bg2">
                    <a:lumMod val="50000"/>
                  </a:schemeClr>
                </a:solidFill>
                <a:latin typeface="Montserrat Light" panose="020B0604020202020204" charset="0"/>
              </a:rPr>
              <a:t>              </a:t>
            </a:r>
            <a:r>
              <a:rPr lang="en-GB" sz="2000" dirty="0">
                <a:solidFill>
                  <a:schemeClr val="bg1"/>
                </a:solidFill>
                <a:latin typeface="Montserrat Light" panose="020B0604020202020204" charset="0"/>
              </a:rPr>
              <a:t>3%</a:t>
            </a:r>
            <a:r>
              <a:rPr lang="en-GB" sz="2000" dirty="0">
                <a:solidFill>
                  <a:schemeClr val="bg2">
                    <a:lumMod val="50000"/>
                  </a:schemeClr>
                </a:solidFill>
                <a:latin typeface="Montserrat Light" panose="020B0604020202020204" charset="0"/>
              </a:rPr>
              <a:t>               1%               2%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8"/>
          <p:cNvSpPr/>
          <p:nvPr/>
        </p:nvSpPr>
        <p:spPr>
          <a:xfrm>
            <a:off x="-2899" y="382912"/>
            <a:ext cx="10155521"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0" name="Google Shape;180;p8"/>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Lettuce Leaf Antioxidant Activity (FRAP Assay)</a:t>
            </a:r>
            <a:endParaRPr dirty="0"/>
          </a:p>
        </p:txBody>
      </p:sp>
      <p:graphicFrame>
        <p:nvGraphicFramePr>
          <p:cNvPr id="181" name="Google Shape;181;p8"/>
          <p:cNvGraphicFramePr/>
          <p:nvPr>
            <p:extLst>
              <p:ext uri="{D42A27DB-BD31-4B8C-83A1-F6EECF244321}">
                <p14:modId xmlns:p14="http://schemas.microsoft.com/office/powerpoint/2010/main" val="4070401050"/>
              </p:ext>
            </p:extLst>
          </p:nvPr>
        </p:nvGraphicFramePr>
        <p:xfrm>
          <a:off x="1990164" y="1602693"/>
          <a:ext cx="8162458" cy="3570424"/>
        </p:xfrm>
        <a:graphic>
          <a:graphicData uri="http://schemas.openxmlformats.org/drawingml/2006/chart">
            <c:chart xmlns:c="http://schemas.openxmlformats.org/drawingml/2006/chart" xmlns:r="http://schemas.openxmlformats.org/officeDocument/2006/relationships" r:id="rId3"/>
          </a:graphicData>
        </a:graphic>
      </p:graphicFrame>
      <p:sp>
        <p:nvSpPr>
          <p:cNvPr id="182" name="Google Shape;182;p8"/>
          <p:cNvSpPr txBox="1"/>
          <p:nvPr/>
        </p:nvSpPr>
        <p:spPr>
          <a:xfrm>
            <a:off x="6819209" y="2005971"/>
            <a:ext cx="5323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bg2">
                    <a:lumMod val="50000"/>
                  </a:schemeClr>
                </a:solidFill>
                <a:latin typeface="Calibri"/>
                <a:ea typeface="Calibri"/>
                <a:cs typeface="Calibri"/>
                <a:sym typeface="Calibri"/>
              </a:rPr>
              <a:t>*</a:t>
            </a:r>
            <a:endParaRPr dirty="0">
              <a:solidFill>
                <a:schemeClr val="bg2">
                  <a:lumMod val="50000"/>
                </a:schemeClr>
              </a:solidFill>
            </a:endParaRPr>
          </a:p>
        </p:txBody>
      </p:sp>
      <p:sp>
        <p:nvSpPr>
          <p:cNvPr id="183" name="Google Shape;183;p8"/>
          <p:cNvSpPr txBox="1"/>
          <p:nvPr/>
        </p:nvSpPr>
        <p:spPr>
          <a:xfrm>
            <a:off x="8551008" y="1921350"/>
            <a:ext cx="5323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bg2">
                    <a:lumMod val="50000"/>
                  </a:schemeClr>
                </a:solidFill>
                <a:latin typeface="Calibri"/>
                <a:ea typeface="Calibri"/>
                <a:cs typeface="Calibri"/>
                <a:sym typeface="Calibri"/>
              </a:rPr>
              <a:t>*</a:t>
            </a:r>
            <a:endParaRPr>
              <a:solidFill>
                <a:schemeClr val="bg2">
                  <a:lumMod val="50000"/>
                </a:schemeClr>
              </a:solidFill>
            </a:endParaRPr>
          </a:p>
        </p:txBody>
      </p:sp>
      <p:sp>
        <p:nvSpPr>
          <p:cNvPr id="184" name="Google Shape;184;p8"/>
          <p:cNvSpPr txBox="1"/>
          <p:nvPr/>
        </p:nvSpPr>
        <p:spPr>
          <a:xfrm>
            <a:off x="123570" y="5045315"/>
            <a:ext cx="980932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dirty="0">
                <a:solidFill>
                  <a:schemeClr val="bg2">
                    <a:lumMod val="50000"/>
                  </a:schemeClr>
                </a:solidFill>
                <a:latin typeface="Montserrat ExtraLight"/>
                <a:ea typeface="Montserrat ExtraLight"/>
                <a:cs typeface="Montserrat ExtraLight"/>
                <a:sym typeface="Montserrat ExtraLight"/>
              </a:rPr>
              <a:t>Figure 3. </a:t>
            </a:r>
            <a:r>
              <a:rPr lang="en-GB" sz="2000" dirty="0">
                <a:solidFill>
                  <a:schemeClr val="bg2">
                    <a:lumMod val="50000"/>
                  </a:schemeClr>
                </a:solidFill>
                <a:latin typeface="Montserrat ExtraLight"/>
                <a:ea typeface="Montserrat ExtraLight"/>
                <a:cs typeface="Montserrat ExtraLight"/>
                <a:sym typeface="Montserrat ExtraLight"/>
              </a:rPr>
              <a:t>Average concentration of reducing antioxidants. Error bars represent standard error (n = 4). * Represents a significant difference found in a one-way ANOVA test (P&lt;0.05). </a:t>
            </a:r>
            <a:endParaRPr dirty="0">
              <a:solidFill>
                <a:schemeClr val="bg2">
                  <a:lumMod val="50000"/>
                </a:schemeClr>
              </a:solidFill>
            </a:endParaRPr>
          </a:p>
        </p:txBody>
      </p:sp>
      <p:pic>
        <p:nvPicPr>
          <p:cNvPr id="185" name="Google Shape;185;p8"/>
          <p:cNvPicPr preferRelativeResize="0"/>
          <p:nvPr/>
        </p:nvPicPr>
        <p:blipFill rotWithShape="1">
          <a:blip r:embed="rId4">
            <a:alphaModFix/>
          </a:blip>
          <a:srcRect l="20925" t="18924" r="26679" b="50107"/>
          <a:stretch/>
        </p:blipFill>
        <p:spPr>
          <a:xfrm>
            <a:off x="9932894" y="5087090"/>
            <a:ext cx="2259104" cy="1780259"/>
          </a:xfrm>
          <a:prstGeom prst="rect">
            <a:avLst/>
          </a:prstGeom>
          <a:noFill/>
          <a:ln>
            <a:noFill/>
          </a:ln>
        </p:spPr>
      </p:pic>
      <p:pic>
        <p:nvPicPr>
          <p:cNvPr id="186" name="Google Shape;186;p8"/>
          <p:cNvPicPr preferRelativeResize="0"/>
          <p:nvPr/>
        </p:nvPicPr>
        <p:blipFill rotWithShape="1">
          <a:blip r:embed="rId5">
            <a:alphaModFix/>
          </a:blip>
          <a:srcRect/>
          <a:stretch/>
        </p:blipFill>
        <p:spPr>
          <a:xfrm>
            <a:off x="77392" y="6217276"/>
            <a:ext cx="1424767" cy="507049"/>
          </a:xfrm>
          <a:prstGeom prst="rect">
            <a:avLst/>
          </a:prstGeom>
          <a:noFill/>
          <a:ln>
            <a:noFill/>
          </a:ln>
        </p:spPr>
      </p:pic>
      <p:pic>
        <p:nvPicPr>
          <p:cNvPr id="187" name="Google Shape;187;p8"/>
          <p:cNvPicPr preferRelativeResize="0"/>
          <p:nvPr/>
        </p:nvPicPr>
        <p:blipFill rotWithShape="1">
          <a:blip r:embed="rId6">
            <a:alphaModFix/>
          </a:blip>
          <a:srcRect t="7560" b="7042"/>
          <a:stretch/>
        </p:blipFill>
        <p:spPr>
          <a:xfrm>
            <a:off x="1815124" y="6074253"/>
            <a:ext cx="1876350" cy="7930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9"/>
          <p:cNvSpPr/>
          <p:nvPr/>
        </p:nvSpPr>
        <p:spPr>
          <a:xfrm>
            <a:off x="-2900" y="382912"/>
            <a:ext cx="9935792"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4" name="Google Shape;194;p9"/>
          <p:cNvSpPr txBox="1">
            <a:spLocks noGrp="1"/>
          </p:cNvSpPr>
          <p:nvPr>
            <p:ph type="title"/>
          </p:nvPr>
        </p:nvSpPr>
        <p:spPr>
          <a:xfrm>
            <a:off x="370303" y="297183"/>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Lettuce Leaf Phenolic Content (Folin’s Assay)</a:t>
            </a:r>
            <a:endParaRPr dirty="0"/>
          </a:p>
        </p:txBody>
      </p:sp>
      <p:graphicFrame>
        <p:nvGraphicFramePr>
          <p:cNvPr id="195" name="Google Shape;195;p9"/>
          <p:cNvGraphicFramePr/>
          <p:nvPr>
            <p:extLst>
              <p:ext uri="{D42A27DB-BD31-4B8C-83A1-F6EECF244321}">
                <p14:modId xmlns:p14="http://schemas.microsoft.com/office/powerpoint/2010/main" val="870925330"/>
              </p:ext>
            </p:extLst>
          </p:nvPr>
        </p:nvGraphicFramePr>
        <p:xfrm>
          <a:off x="2351419" y="1499449"/>
          <a:ext cx="7953894" cy="3664660"/>
        </p:xfrm>
        <a:graphic>
          <a:graphicData uri="http://schemas.openxmlformats.org/drawingml/2006/chart">
            <c:chart xmlns:c="http://schemas.openxmlformats.org/drawingml/2006/chart" xmlns:r="http://schemas.openxmlformats.org/officeDocument/2006/relationships" r:id="rId3"/>
          </a:graphicData>
        </a:graphic>
      </p:graphicFrame>
      <p:sp>
        <p:nvSpPr>
          <p:cNvPr id="196" name="Google Shape;196;p9"/>
          <p:cNvSpPr txBox="1"/>
          <p:nvPr/>
        </p:nvSpPr>
        <p:spPr>
          <a:xfrm>
            <a:off x="5534668" y="2489105"/>
            <a:ext cx="5187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bg2">
                    <a:lumMod val="50000"/>
                  </a:schemeClr>
                </a:solidFill>
                <a:latin typeface="Calibri"/>
                <a:ea typeface="Calibri"/>
                <a:cs typeface="Calibri"/>
                <a:sym typeface="Calibri"/>
              </a:rPr>
              <a:t>*</a:t>
            </a:r>
            <a:endParaRPr dirty="0">
              <a:solidFill>
                <a:schemeClr val="bg2">
                  <a:lumMod val="50000"/>
                </a:schemeClr>
              </a:solidFill>
            </a:endParaRPr>
          </a:p>
        </p:txBody>
      </p:sp>
      <p:sp>
        <p:nvSpPr>
          <p:cNvPr id="197" name="Google Shape;197;p9"/>
          <p:cNvSpPr txBox="1"/>
          <p:nvPr/>
        </p:nvSpPr>
        <p:spPr>
          <a:xfrm>
            <a:off x="7199515" y="1922143"/>
            <a:ext cx="5187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bg2">
                    <a:lumMod val="50000"/>
                  </a:schemeClr>
                </a:solidFill>
                <a:latin typeface="Calibri"/>
                <a:ea typeface="Calibri"/>
                <a:cs typeface="Calibri"/>
                <a:sym typeface="Calibri"/>
              </a:rPr>
              <a:t>*</a:t>
            </a:r>
            <a:endParaRPr dirty="0">
              <a:solidFill>
                <a:schemeClr val="bg2">
                  <a:lumMod val="50000"/>
                </a:schemeClr>
              </a:solidFill>
            </a:endParaRPr>
          </a:p>
        </p:txBody>
      </p:sp>
      <p:sp>
        <p:nvSpPr>
          <p:cNvPr id="198" name="Google Shape;198;p9"/>
          <p:cNvSpPr txBox="1"/>
          <p:nvPr/>
        </p:nvSpPr>
        <p:spPr>
          <a:xfrm>
            <a:off x="8913779" y="1679253"/>
            <a:ext cx="5187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bg2">
                    <a:lumMod val="50000"/>
                  </a:schemeClr>
                </a:solidFill>
                <a:latin typeface="Calibri"/>
                <a:ea typeface="Calibri"/>
                <a:cs typeface="Calibri"/>
                <a:sym typeface="Calibri"/>
              </a:rPr>
              <a:t>*</a:t>
            </a:r>
            <a:endParaRPr>
              <a:solidFill>
                <a:schemeClr val="bg2">
                  <a:lumMod val="50000"/>
                </a:schemeClr>
              </a:solidFill>
            </a:endParaRPr>
          </a:p>
        </p:txBody>
      </p:sp>
      <p:sp>
        <p:nvSpPr>
          <p:cNvPr id="199" name="Google Shape;199;p9"/>
          <p:cNvSpPr txBox="1"/>
          <p:nvPr/>
        </p:nvSpPr>
        <p:spPr>
          <a:xfrm>
            <a:off x="77392" y="5012868"/>
            <a:ext cx="993579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dirty="0">
                <a:solidFill>
                  <a:schemeClr val="bg2">
                    <a:lumMod val="50000"/>
                  </a:schemeClr>
                </a:solidFill>
                <a:latin typeface="Montserrat ExtraLight"/>
                <a:ea typeface="Montserrat ExtraLight"/>
                <a:cs typeface="Montserrat ExtraLight"/>
                <a:sym typeface="Montserrat ExtraLight"/>
              </a:rPr>
              <a:t>Figure 4. </a:t>
            </a:r>
            <a:r>
              <a:rPr lang="en-GB" sz="2000" dirty="0">
                <a:solidFill>
                  <a:schemeClr val="bg2">
                    <a:lumMod val="50000"/>
                  </a:schemeClr>
                </a:solidFill>
                <a:latin typeface="Montserrat ExtraLight"/>
                <a:ea typeface="Montserrat ExtraLight"/>
                <a:cs typeface="Montserrat ExtraLight"/>
                <a:sym typeface="Montserrat ExtraLight"/>
              </a:rPr>
              <a:t>Average concentration of total polyphenols. Error bars represent standard error (n = 4). * Represents a significant difference found in a one-way ANOVA test (P&lt;0.05).</a:t>
            </a:r>
            <a:endParaRPr dirty="0">
              <a:solidFill>
                <a:schemeClr val="bg2">
                  <a:lumMod val="50000"/>
                </a:schemeClr>
              </a:solidFill>
            </a:endParaRPr>
          </a:p>
        </p:txBody>
      </p:sp>
      <p:pic>
        <p:nvPicPr>
          <p:cNvPr id="200" name="Google Shape;200;p9"/>
          <p:cNvPicPr preferRelativeResize="0"/>
          <p:nvPr/>
        </p:nvPicPr>
        <p:blipFill rotWithShape="1">
          <a:blip r:embed="rId4">
            <a:alphaModFix/>
          </a:blip>
          <a:srcRect l="20925" t="18924" r="26679" b="50107"/>
          <a:stretch/>
        </p:blipFill>
        <p:spPr>
          <a:xfrm>
            <a:off x="9932894" y="5087090"/>
            <a:ext cx="2259104" cy="1780259"/>
          </a:xfrm>
          <a:prstGeom prst="rect">
            <a:avLst/>
          </a:prstGeom>
          <a:noFill/>
          <a:ln>
            <a:noFill/>
          </a:ln>
        </p:spPr>
      </p:pic>
      <p:pic>
        <p:nvPicPr>
          <p:cNvPr id="201" name="Google Shape;201;p9"/>
          <p:cNvPicPr preferRelativeResize="0"/>
          <p:nvPr/>
        </p:nvPicPr>
        <p:blipFill rotWithShape="1">
          <a:blip r:embed="rId5">
            <a:alphaModFix/>
          </a:blip>
          <a:srcRect/>
          <a:stretch/>
        </p:blipFill>
        <p:spPr>
          <a:xfrm>
            <a:off x="77392" y="6217276"/>
            <a:ext cx="1424767" cy="507049"/>
          </a:xfrm>
          <a:prstGeom prst="rect">
            <a:avLst/>
          </a:prstGeom>
          <a:noFill/>
          <a:ln>
            <a:noFill/>
          </a:ln>
        </p:spPr>
      </p:pic>
      <p:pic>
        <p:nvPicPr>
          <p:cNvPr id="202" name="Google Shape;202;p9"/>
          <p:cNvPicPr preferRelativeResize="0"/>
          <p:nvPr/>
        </p:nvPicPr>
        <p:blipFill rotWithShape="1">
          <a:blip r:embed="rId6">
            <a:alphaModFix/>
          </a:blip>
          <a:srcRect t="7560" b="7042"/>
          <a:stretch/>
        </p:blipFill>
        <p:spPr>
          <a:xfrm>
            <a:off x="1815124" y="6074253"/>
            <a:ext cx="1876350" cy="7930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rot="5400000">
            <a:off x="7967884" y="186264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a:off x="-2899" y="382912"/>
            <a:ext cx="7367934"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a:spLocks noGrp="1"/>
          </p:cNvSpPr>
          <p:nvPr>
            <p:ph type="body" idx="1"/>
          </p:nvPr>
        </p:nvSpPr>
        <p:spPr>
          <a:xfrm>
            <a:off x="398882" y="1669501"/>
            <a:ext cx="9745241" cy="3645449"/>
          </a:xfrm>
          <a:prstGeom prst="rect">
            <a:avLst/>
          </a:prstGeom>
          <a:noFill/>
          <a:ln>
            <a:noFill/>
          </a:ln>
        </p:spPr>
        <p:txBody>
          <a:bodyPr spcFirstLastPara="1" wrap="square" lIns="91425" tIns="45700" rIns="91425" bIns="45700" anchor="t" anchorCtr="0">
            <a:noAutofit/>
          </a:bodyPr>
          <a:lstStyle/>
          <a:p>
            <a:pPr lvl="0">
              <a:lnSpc>
                <a:spcPct val="150000"/>
              </a:lnSpc>
              <a:spcBef>
                <a:spcPts val="0"/>
              </a:spcBef>
              <a:buClr>
                <a:srgbClr val="757070"/>
              </a:buClr>
              <a:buSzPts val="1920"/>
            </a:pPr>
            <a:r>
              <a:rPr lang="en-GB" sz="2400" dirty="0">
                <a:solidFill>
                  <a:schemeClr val="bg2">
                    <a:lumMod val="50000"/>
                  </a:schemeClr>
                </a:solidFill>
                <a:latin typeface="Montserrat ExtraLight"/>
                <a:ea typeface="Montserrat ExtraLight"/>
                <a:cs typeface="Montserrat ExtraLight"/>
                <a:sym typeface="Montserrat ExtraLight"/>
              </a:rPr>
              <a:t>Growing media of Brioso tomato plants (</a:t>
            </a:r>
            <a:r>
              <a:rPr lang="en-GB" sz="2400" i="1" dirty="0">
                <a:solidFill>
                  <a:schemeClr val="bg2">
                    <a:lumMod val="50000"/>
                  </a:schemeClr>
                </a:solidFill>
                <a:latin typeface="Montserrat ExtraLight"/>
                <a:ea typeface="Montserrat ExtraLight"/>
                <a:cs typeface="Montserrat ExtraLight"/>
                <a:sym typeface="Montserrat ExtraLight"/>
              </a:rPr>
              <a:t>Solanum lycopersicum</a:t>
            </a:r>
            <a:r>
              <a:rPr lang="en-GB" sz="2400" dirty="0">
                <a:solidFill>
                  <a:schemeClr val="bg2">
                    <a:lumMod val="50000"/>
                  </a:schemeClr>
                </a:solidFill>
                <a:latin typeface="Montserrat ExtraLight"/>
                <a:ea typeface="Montserrat ExtraLight"/>
                <a:cs typeface="Montserrat ExtraLight"/>
                <a:sym typeface="Montserrat ExtraLight"/>
              </a:rPr>
              <a:t>) supplemented with chitin (0.2%, 1, 2, 3% w/w)</a:t>
            </a:r>
            <a:endParaRPr dirty="0">
              <a:solidFill>
                <a:schemeClr val="bg2">
                  <a:lumMod val="50000"/>
                </a:schemeClr>
              </a:solidFill>
            </a:endParaRPr>
          </a:p>
          <a:p>
            <a:pPr marL="228600" lvl="0" indent="-167640" algn="l" rtl="0">
              <a:lnSpc>
                <a:spcPct val="150000"/>
              </a:lnSpc>
              <a:spcBef>
                <a:spcPts val="0"/>
              </a:spcBef>
              <a:spcAft>
                <a:spcPts val="0"/>
              </a:spcAft>
              <a:buClr>
                <a:srgbClr val="757070"/>
              </a:buClr>
              <a:buSzPts val="960"/>
              <a:buNone/>
            </a:pPr>
            <a:endParaRPr sz="1200" dirty="0">
              <a:solidFill>
                <a:schemeClr val="bg2">
                  <a:lumMod val="50000"/>
                </a:schemeClr>
              </a:solidFill>
              <a:latin typeface="Montserrat ExtraLight"/>
              <a:ea typeface="Montserrat ExtraLight"/>
              <a:cs typeface="Montserrat ExtraLight"/>
              <a:sym typeface="Montserrat ExtraLight"/>
            </a:endParaRPr>
          </a:p>
          <a:p>
            <a:pPr marL="228600" lvl="0" indent="-228600" algn="l" rtl="0">
              <a:lnSpc>
                <a:spcPct val="150000"/>
              </a:lnSpc>
              <a:spcBef>
                <a:spcPts val="0"/>
              </a:spcBef>
              <a:spcAft>
                <a:spcPts val="0"/>
              </a:spcAft>
              <a:buClr>
                <a:srgbClr val="757070"/>
              </a:buClr>
              <a:buSzPts val="1920"/>
              <a:buChar char="•"/>
            </a:pPr>
            <a:r>
              <a:rPr lang="en-GB" sz="2400" dirty="0">
                <a:solidFill>
                  <a:schemeClr val="bg2">
                    <a:lumMod val="50000"/>
                  </a:schemeClr>
                </a:solidFill>
                <a:latin typeface="Montserrat ExtraLight"/>
                <a:ea typeface="Montserrat ExtraLight"/>
                <a:cs typeface="Montserrat ExtraLight"/>
                <a:sym typeface="Montserrat ExtraLight"/>
              </a:rPr>
              <a:t>Chitin derived from shrimp shells sourced from fishery waste streams was selected to test for tomatoes</a:t>
            </a:r>
            <a:endParaRPr dirty="0">
              <a:solidFill>
                <a:schemeClr val="bg2">
                  <a:lumMod val="50000"/>
                </a:schemeClr>
              </a:solidFill>
            </a:endParaRPr>
          </a:p>
          <a:p>
            <a:pPr marL="228600" lvl="0" indent="-167640" algn="l" rtl="0">
              <a:lnSpc>
                <a:spcPct val="150000"/>
              </a:lnSpc>
              <a:spcBef>
                <a:spcPts val="0"/>
              </a:spcBef>
              <a:spcAft>
                <a:spcPts val="0"/>
              </a:spcAft>
              <a:buClr>
                <a:srgbClr val="757070"/>
              </a:buClr>
              <a:buSzPts val="960"/>
              <a:buNone/>
            </a:pPr>
            <a:endParaRPr sz="1200" dirty="0">
              <a:solidFill>
                <a:schemeClr val="bg2">
                  <a:lumMod val="50000"/>
                </a:schemeClr>
              </a:solidFill>
              <a:latin typeface="Montserrat ExtraLight"/>
              <a:ea typeface="Montserrat ExtraLight"/>
              <a:cs typeface="Montserrat ExtraLight"/>
              <a:sym typeface="Montserrat ExtraLight"/>
            </a:endParaRPr>
          </a:p>
          <a:p>
            <a:pPr marL="228600" lvl="0" indent="-228600" algn="l" rtl="0">
              <a:lnSpc>
                <a:spcPct val="150000"/>
              </a:lnSpc>
              <a:spcBef>
                <a:spcPts val="0"/>
              </a:spcBef>
              <a:spcAft>
                <a:spcPts val="0"/>
              </a:spcAft>
              <a:buClr>
                <a:srgbClr val="757070"/>
              </a:buClr>
              <a:buSzPts val="1920"/>
              <a:buChar char="•"/>
            </a:pPr>
            <a:r>
              <a:rPr lang="en-GB" sz="2400" dirty="0">
                <a:solidFill>
                  <a:schemeClr val="bg2">
                    <a:lumMod val="50000"/>
                  </a:schemeClr>
                </a:solidFill>
                <a:latin typeface="Montserrat ExtraLight"/>
                <a:ea typeface="Montserrat ExtraLight"/>
                <a:cs typeface="Montserrat ExtraLight"/>
                <a:sym typeface="Montserrat ExtraLight"/>
              </a:rPr>
              <a:t>Plant growth rate, fruit yield and antioxidant activity are all </a:t>
            </a:r>
          </a:p>
          <a:p>
            <a:pPr marL="0" lvl="0" indent="0" algn="l" rtl="0">
              <a:lnSpc>
                <a:spcPct val="150000"/>
              </a:lnSpc>
              <a:spcBef>
                <a:spcPts val="0"/>
              </a:spcBef>
              <a:spcAft>
                <a:spcPts val="0"/>
              </a:spcAft>
              <a:buClr>
                <a:srgbClr val="757070"/>
              </a:buClr>
              <a:buSzPts val="1920"/>
              <a:buNone/>
            </a:pPr>
            <a:r>
              <a:rPr lang="en-GB" sz="2400" dirty="0">
                <a:solidFill>
                  <a:schemeClr val="bg2">
                    <a:lumMod val="50000"/>
                  </a:schemeClr>
                </a:solidFill>
                <a:latin typeface="Montserrat ExtraLight"/>
                <a:ea typeface="Montserrat ExtraLight"/>
                <a:cs typeface="Montserrat ExtraLight"/>
                <a:sym typeface="Montserrat ExtraLight"/>
              </a:rPr>
              <a:t>   being measured </a:t>
            </a:r>
            <a:endParaRPr dirty="0">
              <a:solidFill>
                <a:schemeClr val="bg2">
                  <a:lumMod val="50000"/>
                </a:schemeClr>
              </a:solidFill>
            </a:endParaRPr>
          </a:p>
        </p:txBody>
      </p:sp>
      <p:sp>
        <p:nvSpPr>
          <p:cNvPr id="137" name="Google Shape;137;p5"/>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Tomato Study</a:t>
            </a:r>
            <a:endParaRPr dirty="0"/>
          </a:p>
        </p:txBody>
      </p:sp>
      <p:pic>
        <p:nvPicPr>
          <p:cNvPr id="140" name="Google Shape;140;p5"/>
          <p:cNvPicPr preferRelativeResize="0"/>
          <p:nvPr/>
        </p:nvPicPr>
        <p:blipFill rotWithShape="1">
          <a:blip r:embed="rId3">
            <a:alphaModFix/>
          </a:blip>
          <a:srcRect/>
          <a:stretch/>
        </p:blipFill>
        <p:spPr>
          <a:xfrm>
            <a:off x="77392" y="6217276"/>
            <a:ext cx="1424767" cy="507049"/>
          </a:xfrm>
          <a:prstGeom prst="rect">
            <a:avLst/>
          </a:prstGeom>
          <a:noFill/>
          <a:ln>
            <a:noFill/>
          </a:ln>
        </p:spPr>
      </p:pic>
      <p:pic>
        <p:nvPicPr>
          <p:cNvPr id="141" name="Google Shape;141;p5"/>
          <p:cNvPicPr preferRelativeResize="0"/>
          <p:nvPr/>
        </p:nvPicPr>
        <p:blipFill rotWithShape="1">
          <a:blip r:embed="rId4">
            <a:alphaModFix/>
          </a:blip>
          <a:srcRect t="7560" b="7042"/>
          <a:stretch/>
        </p:blipFill>
        <p:spPr>
          <a:xfrm>
            <a:off x="1815124" y="6074253"/>
            <a:ext cx="1876350" cy="793097"/>
          </a:xfrm>
          <a:prstGeom prst="rect">
            <a:avLst/>
          </a:prstGeom>
          <a:noFill/>
          <a:ln>
            <a:noFill/>
          </a:ln>
        </p:spPr>
      </p:pic>
      <p:pic>
        <p:nvPicPr>
          <p:cNvPr id="3" name="Picture 2">
            <a:extLst>
              <a:ext uri="{FF2B5EF4-FFF2-40B4-BE49-F238E27FC236}">
                <a16:creationId xmlns:a16="http://schemas.microsoft.com/office/drawing/2014/main" id="{C835C360-5605-48F1-A95A-21A53DF03CE2}"/>
              </a:ext>
            </a:extLst>
          </p:cNvPr>
          <p:cNvPicPr>
            <a:picLocks noChangeAspect="1"/>
          </p:cNvPicPr>
          <p:nvPr/>
        </p:nvPicPr>
        <p:blipFill rotWithShape="1">
          <a:blip r:embed="rId5">
            <a:extLst>
              <a:ext uri="{28A0092B-C50C-407E-A947-70E740481C1C}">
                <a14:useLocalDpi xmlns:a14="http://schemas.microsoft.com/office/drawing/2010/main" val="0"/>
              </a:ext>
            </a:extLst>
          </a:blip>
          <a:srcRect r="40635"/>
          <a:stretch/>
        </p:blipFill>
        <p:spPr>
          <a:xfrm rot="5400000">
            <a:off x="9196470" y="-351201"/>
            <a:ext cx="2667002" cy="3369408"/>
          </a:xfrm>
          <a:prstGeom prst="rect">
            <a:avLst/>
          </a:prstGeom>
        </p:spPr>
      </p:pic>
      <p:pic>
        <p:nvPicPr>
          <p:cNvPr id="5" name="Picture 4">
            <a:extLst>
              <a:ext uri="{FF2B5EF4-FFF2-40B4-BE49-F238E27FC236}">
                <a16:creationId xmlns:a16="http://schemas.microsoft.com/office/drawing/2014/main" id="{F44788FA-B2EB-43D0-AAE8-67893F3BF724}"/>
              </a:ext>
            </a:extLst>
          </p:cNvPr>
          <p:cNvPicPr>
            <a:picLocks noChangeAspect="1"/>
          </p:cNvPicPr>
          <p:nvPr/>
        </p:nvPicPr>
        <p:blipFill rotWithShape="1">
          <a:blip r:embed="rId6">
            <a:extLst>
              <a:ext uri="{28A0092B-C50C-407E-A947-70E740481C1C}">
                <a14:useLocalDpi xmlns:a14="http://schemas.microsoft.com/office/drawing/2010/main" val="0"/>
              </a:ext>
            </a:extLst>
          </a:blip>
          <a:srcRect t="9013"/>
          <a:stretch/>
        </p:blipFill>
        <p:spPr>
          <a:xfrm>
            <a:off x="8845267" y="4586251"/>
            <a:ext cx="3342192" cy="2280725"/>
          </a:xfrm>
          <a:prstGeom prst="rect">
            <a:avLst/>
          </a:prstGeom>
        </p:spPr>
      </p:pic>
    </p:spTree>
    <p:extLst>
      <p:ext uri="{BB962C8B-B14F-4D97-AF65-F5344CB8AC3E}">
        <p14:creationId xmlns:p14="http://schemas.microsoft.com/office/powerpoint/2010/main" val="75677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rot="5400000">
            <a:off x="7967884" y="186264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a:off x="-2901" y="382912"/>
            <a:ext cx="10515600"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Tomato Preliminary Results: Leaf Area Increase</a:t>
            </a:r>
            <a:endParaRPr dirty="0"/>
          </a:p>
        </p:txBody>
      </p:sp>
      <p:pic>
        <p:nvPicPr>
          <p:cNvPr id="140" name="Google Shape;140;p5"/>
          <p:cNvPicPr preferRelativeResize="0"/>
          <p:nvPr/>
        </p:nvPicPr>
        <p:blipFill rotWithShape="1">
          <a:blip r:embed="rId3">
            <a:alphaModFix/>
          </a:blip>
          <a:srcRect/>
          <a:stretch/>
        </p:blipFill>
        <p:spPr>
          <a:xfrm>
            <a:off x="77392" y="6217276"/>
            <a:ext cx="1424767" cy="507049"/>
          </a:xfrm>
          <a:prstGeom prst="rect">
            <a:avLst/>
          </a:prstGeom>
          <a:noFill/>
          <a:ln>
            <a:noFill/>
          </a:ln>
        </p:spPr>
      </p:pic>
      <p:pic>
        <p:nvPicPr>
          <p:cNvPr id="141" name="Google Shape;141;p5"/>
          <p:cNvPicPr preferRelativeResize="0"/>
          <p:nvPr/>
        </p:nvPicPr>
        <p:blipFill rotWithShape="1">
          <a:blip r:embed="rId4">
            <a:alphaModFix/>
          </a:blip>
          <a:srcRect t="7560" b="7042"/>
          <a:stretch/>
        </p:blipFill>
        <p:spPr>
          <a:xfrm>
            <a:off x="1815124" y="6074253"/>
            <a:ext cx="1876350" cy="793097"/>
          </a:xfrm>
          <a:prstGeom prst="rect">
            <a:avLst/>
          </a:prstGeom>
          <a:noFill/>
          <a:ln>
            <a:noFill/>
          </a:ln>
        </p:spPr>
      </p:pic>
      <p:sp>
        <p:nvSpPr>
          <p:cNvPr id="14" name="Google Shape;199;p9">
            <a:extLst>
              <a:ext uri="{FF2B5EF4-FFF2-40B4-BE49-F238E27FC236}">
                <a16:creationId xmlns:a16="http://schemas.microsoft.com/office/drawing/2014/main" id="{56C1C7F0-C690-4EB6-9DAD-D12B2F82DCF1}"/>
              </a:ext>
            </a:extLst>
          </p:cNvPr>
          <p:cNvSpPr txBox="1"/>
          <p:nvPr/>
        </p:nvSpPr>
        <p:spPr>
          <a:xfrm>
            <a:off x="4043575" y="6074253"/>
            <a:ext cx="8148423" cy="707846"/>
          </a:xfrm>
          <a:prstGeom prst="rect">
            <a:avLst/>
          </a:prstGeom>
          <a:noFill/>
          <a:ln>
            <a:noFill/>
          </a:ln>
        </p:spPr>
        <p:txBody>
          <a:bodyPr spcFirstLastPara="1" wrap="square" lIns="91425" tIns="45700" rIns="91425" bIns="45700" anchor="t" anchorCtr="0">
            <a:spAutoFit/>
          </a:bodyPr>
          <a:lstStyle/>
          <a:p>
            <a:pPr lvl="0"/>
            <a:r>
              <a:rPr lang="en-GB" sz="2000" i="1" dirty="0">
                <a:solidFill>
                  <a:schemeClr val="bg2">
                    <a:lumMod val="50000"/>
                  </a:schemeClr>
                </a:solidFill>
                <a:latin typeface="Montserrat ExtraLight"/>
                <a:ea typeface="Montserrat ExtraLight"/>
                <a:cs typeface="Montserrat ExtraLight"/>
                <a:sym typeface="Montserrat ExtraLight"/>
              </a:rPr>
              <a:t>Figure 5. </a:t>
            </a:r>
            <a:r>
              <a:rPr lang="en-GB" sz="2000" dirty="0">
                <a:solidFill>
                  <a:schemeClr val="bg2">
                    <a:lumMod val="50000"/>
                  </a:schemeClr>
                </a:solidFill>
                <a:latin typeface="Montserrat ExtraLight"/>
                <a:ea typeface="Montserrat ExtraLight"/>
                <a:cs typeface="Montserrat ExtraLight"/>
                <a:sym typeface="Montserrat ExtraLight"/>
              </a:rPr>
              <a:t>Average leaf area increase for tomatoes grown with increasing percentages of shrimp chitin. Error bars represent standard error (n = 4).</a:t>
            </a:r>
            <a:endParaRPr dirty="0">
              <a:solidFill>
                <a:schemeClr val="bg2">
                  <a:lumMod val="50000"/>
                </a:schemeClr>
              </a:solidFill>
            </a:endParaRPr>
          </a:p>
        </p:txBody>
      </p:sp>
      <p:sp>
        <p:nvSpPr>
          <p:cNvPr id="15" name="Google Shape;199;p9">
            <a:extLst>
              <a:ext uri="{FF2B5EF4-FFF2-40B4-BE49-F238E27FC236}">
                <a16:creationId xmlns:a16="http://schemas.microsoft.com/office/drawing/2014/main" id="{0C6F76EB-CC16-4885-AAFB-E0BCA971FD51}"/>
              </a:ext>
            </a:extLst>
          </p:cNvPr>
          <p:cNvSpPr txBox="1"/>
          <p:nvPr/>
        </p:nvSpPr>
        <p:spPr>
          <a:xfrm>
            <a:off x="4821416" y="5674184"/>
            <a:ext cx="254916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bg2">
                    <a:lumMod val="50000"/>
                  </a:schemeClr>
                </a:solidFill>
                <a:latin typeface="Montserrat ExtraLight"/>
                <a:ea typeface="Montserrat ExtraLight"/>
                <a:cs typeface="Montserrat ExtraLight"/>
                <a:sym typeface="Montserrat ExtraLight"/>
              </a:rPr>
              <a:t>Crab Chitin Percentage</a:t>
            </a:r>
            <a:endParaRPr dirty="0">
              <a:solidFill>
                <a:schemeClr val="bg2">
                  <a:lumMod val="50000"/>
                </a:schemeClr>
              </a:solidFill>
            </a:endParaRPr>
          </a:p>
        </p:txBody>
      </p:sp>
      <p:graphicFrame>
        <p:nvGraphicFramePr>
          <p:cNvPr id="10" name="Chart 9">
            <a:extLst>
              <a:ext uri="{FF2B5EF4-FFF2-40B4-BE49-F238E27FC236}">
                <a16:creationId xmlns:a16="http://schemas.microsoft.com/office/drawing/2014/main" id="{9D56D8C1-ABFA-4C0B-865D-5075B9213DDC}"/>
              </a:ext>
            </a:extLst>
          </p:cNvPr>
          <p:cNvGraphicFramePr>
            <a:graphicFrameLocks/>
          </p:cNvGraphicFramePr>
          <p:nvPr>
            <p:extLst>
              <p:ext uri="{D42A27DB-BD31-4B8C-83A1-F6EECF244321}">
                <p14:modId xmlns:p14="http://schemas.microsoft.com/office/powerpoint/2010/main" val="1000426956"/>
              </p:ext>
            </p:extLst>
          </p:nvPr>
        </p:nvGraphicFramePr>
        <p:xfrm>
          <a:off x="1502159" y="1459706"/>
          <a:ext cx="9021462" cy="43314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010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rot="5400000">
            <a:off x="7967884" y="1862641"/>
            <a:ext cx="3300189" cy="5148038"/>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a:off x="-2902" y="382912"/>
            <a:ext cx="9965049" cy="1088593"/>
          </a:xfrm>
          <a:prstGeom prst="rect">
            <a:avLst/>
          </a:prstGeom>
          <a:solidFill>
            <a:srgbClr val="068F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a:spLocks noGrp="1"/>
          </p:cNvSpPr>
          <p:nvPr>
            <p:ph type="title"/>
          </p:nvPr>
        </p:nvSpPr>
        <p:spPr>
          <a:xfrm>
            <a:off x="370303" y="29718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Montserrat Light"/>
              <a:buNone/>
            </a:pPr>
            <a:r>
              <a:rPr lang="en-GB" sz="4000" dirty="0">
                <a:solidFill>
                  <a:schemeClr val="lt1"/>
                </a:solidFill>
                <a:latin typeface="Montserrat Light"/>
                <a:ea typeface="Montserrat Light"/>
                <a:cs typeface="Montserrat Light"/>
                <a:sym typeface="Montserrat Light"/>
              </a:rPr>
              <a:t>Tomato Preliminary Results: Leaf Chlorophyll </a:t>
            </a:r>
            <a:endParaRPr dirty="0"/>
          </a:p>
        </p:txBody>
      </p:sp>
      <p:pic>
        <p:nvPicPr>
          <p:cNvPr id="140" name="Google Shape;140;p5"/>
          <p:cNvPicPr preferRelativeResize="0"/>
          <p:nvPr/>
        </p:nvPicPr>
        <p:blipFill rotWithShape="1">
          <a:blip r:embed="rId3">
            <a:alphaModFix/>
          </a:blip>
          <a:srcRect/>
          <a:stretch/>
        </p:blipFill>
        <p:spPr>
          <a:xfrm>
            <a:off x="77392" y="6217276"/>
            <a:ext cx="1424767" cy="507049"/>
          </a:xfrm>
          <a:prstGeom prst="rect">
            <a:avLst/>
          </a:prstGeom>
          <a:noFill/>
          <a:ln>
            <a:noFill/>
          </a:ln>
        </p:spPr>
      </p:pic>
      <p:pic>
        <p:nvPicPr>
          <p:cNvPr id="141" name="Google Shape;141;p5"/>
          <p:cNvPicPr preferRelativeResize="0"/>
          <p:nvPr/>
        </p:nvPicPr>
        <p:blipFill rotWithShape="1">
          <a:blip r:embed="rId4">
            <a:alphaModFix/>
          </a:blip>
          <a:srcRect t="7560" b="7042"/>
          <a:stretch/>
        </p:blipFill>
        <p:spPr>
          <a:xfrm>
            <a:off x="1815124" y="6074253"/>
            <a:ext cx="1876350" cy="793097"/>
          </a:xfrm>
          <a:prstGeom prst="rect">
            <a:avLst/>
          </a:prstGeom>
          <a:noFill/>
          <a:ln>
            <a:noFill/>
          </a:ln>
        </p:spPr>
      </p:pic>
      <p:sp>
        <p:nvSpPr>
          <p:cNvPr id="14" name="Google Shape;199;p9">
            <a:extLst>
              <a:ext uri="{FF2B5EF4-FFF2-40B4-BE49-F238E27FC236}">
                <a16:creationId xmlns:a16="http://schemas.microsoft.com/office/drawing/2014/main" id="{56C1C7F0-C690-4EB6-9DAD-D12B2F82DCF1}"/>
              </a:ext>
            </a:extLst>
          </p:cNvPr>
          <p:cNvSpPr txBox="1"/>
          <p:nvPr/>
        </p:nvSpPr>
        <p:spPr>
          <a:xfrm>
            <a:off x="3823677" y="5835397"/>
            <a:ext cx="8148423" cy="1015622"/>
          </a:xfrm>
          <a:prstGeom prst="rect">
            <a:avLst/>
          </a:prstGeom>
          <a:noFill/>
          <a:ln>
            <a:noFill/>
          </a:ln>
        </p:spPr>
        <p:txBody>
          <a:bodyPr spcFirstLastPara="1" wrap="square" lIns="91425" tIns="45700" rIns="91425" bIns="45700" anchor="t" anchorCtr="0">
            <a:spAutoFit/>
          </a:bodyPr>
          <a:lstStyle/>
          <a:p>
            <a:pPr lvl="0"/>
            <a:r>
              <a:rPr lang="en-GB" sz="2000" i="1" dirty="0">
                <a:solidFill>
                  <a:schemeClr val="bg2">
                    <a:lumMod val="50000"/>
                  </a:schemeClr>
                </a:solidFill>
                <a:latin typeface="Montserrat ExtraLight"/>
                <a:ea typeface="Montserrat ExtraLight"/>
                <a:cs typeface="Montserrat ExtraLight"/>
                <a:sym typeface="Montserrat ExtraLight"/>
              </a:rPr>
              <a:t>Figures 6 &amp; 7. </a:t>
            </a:r>
            <a:r>
              <a:rPr lang="en-GB" sz="2000" dirty="0">
                <a:solidFill>
                  <a:schemeClr val="bg2">
                    <a:lumMod val="50000"/>
                  </a:schemeClr>
                </a:solidFill>
                <a:latin typeface="Montserrat ExtraLight"/>
                <a:ea typeface="Montserrat ExtraLight"/>
                <a:cs typeface="Montserrat ExtraLight"/>
                <a:sym typeface="Montserrat ExtraLight"/>
              </a:rPr>
              <a:t>Average activity of PSII (left) and content (right) for tomatoes grown with increasing percentages of shrimp chitin. Error bars represent standard error (n = 4).</a:t>
            </a:r>
            <a:endParaRPr dirty="0">
              <a:solidFill>
                <a:schemeClr val="bg2">
                  <a:lumMod val="50000"/>
                </a:schemeClr>
              </a:solidFill>
            </a:endParaRPr>
          </a:p>
        </p:txBody>
      </p:sp>
      <p:graphicFrame>
        <p:nvGraphicFramePr>
          <p:cNvPr id="10" name="Chart 9">
            <a:extLst>
              <a:ext uri="{FF2B5EF4-FFF2-40B4-BE49-F238E27FC236}">
                <a16:creationId xmlns:a16="http://schemas.microsoft.com/office/drawing/2014/main" id="{8526F631-027B-43D5-9581-D7196577DF06}"/>
              </a:ext>
            </a:extLst>
          </p:cNvPr>
          <p:cNvGraphicFramePr>
            <a:graphicFrameLocks/>
          </p:cNvGraphicFramePr>
          <p:nvPr>
            <p:extLst>
              <p:ext uri="{D42A27DB-BD31-4B8C-83A1-F6EECF244321}">
                <p14:modId xmlns:p14="http://schemas.microsoft.com/office/powerpoint/2010/main" val="4025605174"/>
              </p:ext>
            </p:extLst>
          </p:nvPr>
        </p:nvGraphicFramePr>
        <p:xfrm>
          <a:off x="119527" y="1538058"/>
          <a:ext cx="5565177" cy="43849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A777325C-BA40-4523-A1EA-3FDD354ADEF8}"/>
              </a:ext>
            </a:extLst>
          </p:cNvPr>
          <p:cNvGraphicFramePr>
            <a:graphicFrameLocks/>
          </p:cNvGraphicFramePr>
          <p:nvPr>
            <p:extLst>
              <p:ext uri="{D42A27DB-BD31-4B8C-83A1-F6EECF244321}">
                <p14:modId xmlns:p14="http://schemas.microsoft.com/office/powerpoint/2010/main" val="683991759"/>
              </p:ext>
            </p:extLst>
          </p:nvPr>
        </p:nvGraphicFramePr>
        <p:xfrm>
          <a:off x="5817557" y="1538058"/>
          <a:ext cx="5441550" cy="43849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90254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3BF2F97932749A3121527FCEB840D" ma:contentTypeVersion="15" ma:contentTypeDescription="Create a new document." ma:contentTypeScope="" ma:versionID="5acd62e6229b9d670a78089bbd92e50d">
  <xsd:schema xmlns:xsd="http://www.w3.org/2001/XMLSchema" xmlns:xs="http://www.w3.org/2001/XMLSchema" xmlns:p="http://schemas.microsoft.com/office/2006/metadata/properties" xmlns:ns2="665e2529-1f9a-4059-952b-de8726435618" xmlns:ns3="03824690-0fe2-498d-bbc2-ba7dbcdd0b8a" xmlns:ns4="d430e6a4-1402-4f1e-8847-55a2120bc532" targetNamespace="http://schemas.microsoft.com/office/2006/metadata/properties" ma:root="true" ma:fieldsID="0cca4065459b4338b62290b433d60b67" ns2:_="" ns3:_="" ns4:_="">
    <xsd:import namespace="665e2529-1f9a-4059-952b-de8726435618"/>
    <xsd:import namespace="03824690-0fe2-498d-bbc2-ba7dbcdd0b8a"/>
    <xsd:import namespace="d430e6a4-1402-4f1e-8847-55a2120bc53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AutoKeyPoints" minOccurs="0"/>
                <xsd:element ref="ns3:MediaServiceKeyPoints" minOccurs="0"/>
                <xsd:element ref="ns3:OriginalFilename" minOccurs="0"/>
                <xsd:element ref="ns3:VideoProduce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e2529-1f9a-4059-952b-de87264356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3824690-0fe2-498d-bbc2-ba7dbcdd0b8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OriginalFilename" ma:index="23" nillable="true" ma:displayName="Original File name" ma:format="Dropdown" ma:internalName="OriginalFilename">
      <xsd:simpleType>
        <xsd:restriction base="dms:Text">
          <xsd:maxLength value="255"/>
        </xsd:restriction>
      </xsd:simpleType>
    </xsd:element>
    <xsd:element name="VideoProducer" ma:index="24" nillable="true" ma:displayName="Video Producer" ma:description="This is the organisation that produced and uploaded the video.  The footage in the video may be filmed by other parties." ma:format="Dropdown" ma:internalName="VideoProducer">
      <xsd:simpleType>
        <xsd:restriction base="dms:Text">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30e6a4-1402-4f1e-8847-55a2120bc53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riginalFilename xmlns="03824690-0fe2-498d-bbc2-ba7dbcdd0b8a" xsi:nil="true"/>
    <VideoProducer xmlns="03824690-0fe2-498d-bbc2-ba7dbcdd0b8a" xsi:nil="true"/>
    <_dlc_DocId xmlns="665e2529-1f9a-4059-952b-de8726435618">ILVO-555527619-1515</_dlc_DocId>
    <_dlc_DocIdUrl xmlns="665e2529-1f9a-4059-952b-de8726435618">
      <Url>https://ilvo.sharepoint.com/ext/horti-bluec/_layouts/15/DocIdRedir.aspx?ID=ILVO-555527619-1515</Url>
      <Description>ILVO-555527619-1515</Description>
    </_dlc_DocIdUrl>
  </documentManagement>
</p:properties>
</file>

<file path=customXml/itemProps1.xml><?xml version="1.0" encoding="utf-8"?>
<ds:datastoreItem xmlns:ds="http://schemas.openxmlformats.org/officeDocument/2006/customXml" ds:itemID="{F36EC26D-A95B-4295-B71C-AC0B50663C16}"/>
</file>

<file path=customXml/itemProps2.xml><?xml version="1.0" encoding="utf-8"?>
<ds:datastoreItem xmlns:ds="http://schemas.openxmlformats.org/officeDocument/2006/customXml" ds:itemID="{7A15B828-1D1D-44D0-99E0-87EE34701813}"/>
</file>

<file path=customXml/itemProps3.xml><?xml version="1.0" encoding="utf-8"?>
<ds:datastoreItem xmlns:ds="http://schemas.openxmlformats.org/officeDocument/2006/customXml" ds:itemID="{6C1803ED-99A0-4B8E-9CF4-7A4299BF842B}"/>
</file>

<file path=customXml/itemProps4.xml><?xml version="1.0" encoding="utf-8"?>
<ds:datastoreItem xmlns:ds="http://schemas.openxmlformats.org/officeDocument/2006/customXml" ds:itemID="{0059072A-4500-4B74-9DB8-D737ABC07090}"/>
</file>

<file path=docProps/app.xml><?xml version="1.0" encoding="utf-8"?>
<Properties xmlns="http://schemas.openxmlformats.org/officeDocument/2006/extended-properties" xmlns:vt="http://schemas.openxmlformats.org/officeDocument/2006/docPropsVTypes">
  <TotalTime>1489</TotalTime>
  <Words>3259</Words>
  <Application>Microsoft Office PowerPoint</Application>
  <PresentationFormat>Widescreen</PresentationFormat>
  <Paragraphs>157</Paragraphs>
  <Slides>17</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Montserrat ExtraLight</vt:lpstr>
      <vt:lpstr>Montserrat Light</vt:lpstr>
      <vt:lpstr>Office Theme</vt:lpstr>
      <vt:lpstr>PowerPoint Presentation</vt:lpstr>
      <vt:lpstr>Lettuce Study</vt:lpstr>
      <vt:lpstr>Lettuce Fresh Mass Yield</vt:lpstr>
      <vt:lpstr>Lettuce Leaf Production</vt:lpstr>
      <vt:lpstr>Lettuce Leaf Antioxidant Activity (FRAP Assay)</vt:lpstr>
      <vt:lpstr>Lettuce Leaf Phenolic Content (Folin’s Assay)</vt:lpstr>
      <vt:lpstr>Tomato Study</vt:lpstr>
      <vt:lpstr>Tomato Preliminary Results: Leaf Area Increase</vt:lpstr>
      <vt:lpstr>Tomato Preliminary Results: Leaf Chlorophyll </vt:lpstr>
      <vt:lpstr>Tomato Study: Further Measurements</vt:lpstr>
      <vt:lpstr>Summary</vt:lpstr>
      <vt:lpstr>Work with ADAS: Antioxidant Activity  (FRAP Assay)</vt:lpstr>
      <vt:lpstr>Work with ADAS: Phenolic Content (Folin’s Assay)</vt:lpstr>
      <vt:lpstr>Work with ADAS: X-ray Imaging </vt:lpstr>
      <vt:lpstr>References</vt:lpstr>
      <vt:lpstr>PowerPoint Presentation</vt:lpstr>
      <vt:lpstr>Work with ADAS: Antioxidant Assays (DPPH)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Collins</dc:creator>
  <cp:lastModifiedBy>Edward Collins</cp:lastModifiedBy>
  <cp:revision>100</cp:revision>
  <dcterms:created xsi:type="dcterms:W3CDTF">2021-07-06T08:37:15Z</dcterms:created>
  <dcterms:modified xsi:type="dcterms:W3CDTF">2021-08-20T13:49:36Z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0x0101001393BF2F97932749A3121527FCEB840D</vt:lpwstr>
  </property>
  <property fmtid="{D5CDD505-2E9C-101B-9397-08002B2CF9AE}" pid="3" name="_dlc_DocIdItemGuid">
    <vt:lpwstr>1ccad0f4-b9b7-4c34-9d67-795b584c32c3</vt:lpwstr>
  </property>
</Properties>
</file>