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72" r:id="rId5"/>
    <p:sldId id="259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C4E"/>
    <a:srgbClr val="C4F06D"/>
    <a:srgbClr val="098A48"/>
    <a:srgbClr val="E79D40"/>
    <a:srgbClr val="85BB4E"/>
    <a:srgbClr val="908574"/>
    <a:srgbClr val="807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D6934-3CD4-408C-A69B-991822ED4CBB}" v="32" dt="2024-02-12T21:14:33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Lox" userId="b448bb33-d973-4b6b-8a7a-a25845dc8706" providerId="ADAL" clId="{55ED6934-3CD4-408C-A69B-991822ED4CBB}"/>
    <pc:docChg chg="undo custSel addSld modSld sldOrd">
      <pc:chgData name="Simon Lox" userId="b448bb33-d973-4b6b-8a7a-a25845dc8706" providerId="ADAL" clId="{55ED6934-3CD4-408C-A69B-991822ED4CBB}" dt="2024-02-12T21:17:52.625" v="2049" actId="20577"/>
      <pc:docMkLst>
        <pc:docMk/>
      </pc:docMkLst>
      <pc:sldChg chg="modSp mod">
        <pc:chgData name="Simon Lox" userId="b448bb33-d973-4b6b-8a7a-a25845dc8706" providerId="ADAL" clId="{55ED6934-3CD4-408C-A69B-991822ED4CBB}" dt="2024-02-12T13:48:48.751" v="674" actId="20577"/>
        <pc:sldMkLst>
          <pc:docMk/>
          <pc:sldMk cId="706901244" sldId="259"/>
        </pc:sldMkLst>
        <pc:spChg chg="mod">
          <ac:chgData name="Simon Lox" userId="b448bb33-d973-4b6b-8a7a-a25845dc8706" providerId="ADAL" clId="{55ED6934-3CD4-408C-A69B-991822ED4CBB}" dt="2024-02-12T13:48:48.751" v="674" actId="20577"/>
          <ac:spMkLst>
            <pc:docMk/>
            <pc:sldMk cId="706901244" sldId="259"/>
            <ac:spMk id="4" creationId="{00000000-0000-0000-0000-000000000000}"/>
          </ac:spMkLst>
        </pc:spChg>
      </pc:sldChg>
      <pc:sldChg chg="modSp mod">
        <pc:chgData name="Simon Lox" userId="b448bb33-d973-4b6b-8a7a-a25845dc8706" providerId="ADAL" clId="{55ED6934-3CD4-408C-A69B-991822ED4CBB}" dt="2024-02-12T14:32:38.371" v="1620" actId="20577"/>
        <pc:sldMkLst>
          <pc:docMk/>
          <pc:sldMk cId="2526860537" sldId="272"/>
        </pc:sldMkLst>
        <pc:spChg chg="mod">
          <ac:chgData name="Simon Lox" userId="b448bb33-d973-4b6b-8a7a-a25845dc8706" providerId="ADAL" clId="{55ED6934-3CD4-408C-A69B-991822ED4CBB}" dt="2024-02-12T14:32:28.051" v="1604" actId="20577"/>
          <ac:spMkLst>
            <pc:docMk/>
            <pc:sldMk cId="2526860537" sldId="272"/>
            <ac:spMk id="2" creationId="{00000000-0000-0000-0000-000000000000}"/>
          </ac:spMkLst>
        </pc:spChg>
        <pc:spChg chg="mod">
          <ac:chgData name="Simon Lox" userId="b448bb33-d973-4b6b-8a7a-a25845dc8706" providerId="ADAL" clId="{55ED6934-3CD4-408C-A69B-991822ED4CBB}" dt="2024-02-12T14:32:38.371" v="1620" actId="20577"/>
          <ac:spMkLst>
            <pc:docMk/>
            <pc:sldMk cId="2526860537" sldId="272"/>
            <ac:spMk id="3" creationId="{00000000-0000-0000-0000-000000000000}"/>
          </ac:spMkLst>
        </pc:spChg>
      </pc:sldChg>
      <pc:sldChg chg="delSp modSp mod ord modShow">
        <pc:chgData name="Simon Lox" userId="b448bb33-d973-4b6b-8a7a-a25845dc8706" providerId="ADAL" clId="{55ED6934-3CD4-408C-A69B-991822ED4CBB}" dt="2024-02-12T14:27:46.850" v="1513" actId="729"/>
        <pc:sldMkLst>
          <pc:docMk/>
          <pc:sldMk cId="354584851" sldId="273"/>
        </pc:sldMkLst>
        <pc:spChg chg="del">
          <ac:chgData name="Simon Lox" userId="b448bb33-d973-4b6b-8a7a-a25845dc8706" providerId="ADAL" clId="{55ED6934-3CD4-408C-A69B-991822ED4CBB}" dt="2024-02-12T13:40:44.588" v="269" actId="478"/>
          <ac:spMkLst>
            <pc:docMk/>
            <pc:sldMk cId="354584851" sldId="273"/>
            <ac:spMk id="2" creationId="{A3EC23B4-B2BC-CCF3-17A4-BD8861217A4F}"/>
          </ac:spMkLst>
        </pc:spChg>
        <pc:spChg chg="mod">
          <ac:chgData name="Simon Lox" userId="b448bb33-d973-4b6b-8a7a-a25845dc8706" providerId="ADAL" clId="{55ED6934-3CD4-408C-A69B-991822ED4CBB}" dt="2024-02-12T13:43:44.817" v="409" actId="20577"/>
          <ac:spMkLst>
            <pc:docMk/>
            <pc:sldMk cId="354584851" sldId="273"/>
            <ac:spMk id="3" creationId="{765208F2-4AB0-52FD-7323-E4BD63C084DD}"/>
          </ac:spMkLst>
        </pc:spChg>
        <pc:spChg chg="mod">
          <ac:chgData name="Simon Lox" userId="b448bb33-d973-4b6b-8a7a-a25845dc8706" providerId="ADAL" clId="{55ED6934-3CD4-408C-A69B-991822ED4CBB}" dt="2024-02-12T13:48:44.834" v="673" actId="20577"/>
          <ac:spMkLst>
            <pc:docMk/>
            <pc:sldMk cId="354584851" sldId="273"/>
            <ac:spMk id="4" creationId="{EB40D4AC-A158-16AC-570D-EA0124E65EF9}"/>
          </ac:spMkLst>
        </pc:spChg>
      </pc:sldChg>
      <pc:sldChg chg="addSp delSp modSp new mod">
        <pc:chgData name="Simon Lox" userId="b448bb33-d973-4b6b-8a7a-a25845dc8706" providerId="ADAL" clId="{55ED6934-3CD4-408C-A69B-991822ED4CBB}" dt="2024-02-12T15:16:43.549" v="1782" actId="20577"/>
        <pc:sldMkLst>
          <pc:docMk/>
          <pc:sldMk cId="3081909468" sldId="274"/>
        </pc:sldMkLst>
        <pc:spChg chg="del mod">
          <ac:chgData name="Simon Lox" userId="b448bb33-d973-4b6b-8a7a-a25845dc8706" providerId="ADAL" clId="{55ED6934-3CD4-408C-A69B-991822ED4CBB}" dt="2024-02-12T14:02:38.702" v="725" actId="478"/>
          <ac:spMkLst>
            <pc:docMk/>
            <pc:sldMk cId="3081909468" sldId="274"/>
            <ac:spMk id="2" creationId="{5EADAA91-EEBD-BDDD-CC27-2BAAD3D886E9}"/>
          </ac:spMkLst>
        </pc:spChg>
        <pc:spChg chg="mod">
          <ac:chgData name="Simon Lox" userId="b448bb33-d973-4b6b-8a7a-a25845dc8706" providerId="ADAL" clId="{55ED6934-3CD4-408C-A69B-991822ED4CBB}" dt="2024-02-12T15:16:43.549" v="1782" actId="20577"/>
          <ac:spMkLst>
            <pc:docMk/>
            <pc:sldMk cId="3081909468" sldId="274"/>
            <ac:spMk id="3" creationId="{F80B5404-FCAA-2815-F6A7-429FE0056081}"/>
          </ac:spMkLst>
        </pc:spChg>
        <pc:spChg chg="mod">
          <ac:chgData name="Simon Lox" userId="b448bb33-d973-4b6b-8a7a-a25845dc8706" providerId="ADAL" clId="{55ED6934-3CD4-408C-A69B-991822ED4CBB}" dt="2024-02-12T13:48:57.491" v="675"/>
          <ac:spMkLst>
            <pc:docMk/>
            <pc:sldMk cId="3081909468" sldId="274"/>
            <ac:spMk id="4" creationId="{C08505ED-3FBE-A548-5077-EF3C8DE7AB11}"/>
          </ac:spMkLst>
        </pc:spChg>
        <pc:spChg chg="add del mod">
          <ac:chgData name="Simon Lox" userId="b448bb33-d973-4b6b-8a7a-a25845dc8706" providerId="ADAL" clId="{55ED6934-3CD4-408C-A69B-991822ED4CBB}" dt="2024-02-12T14:02:43.706" v="726" actId="478"/>
          <ac:spMkLst>
            <pc:docMk/>
            <pc:sldMk cId="3081909468" sldId="274"/>
            <ac:spMk id="8" creationId="{03037AC6-BC7B-858C-0EB3-AEE8CBA12206}"/>
          </ac:spMkLst>
        </pc:spChg>
        <pc:spChg chg="add mod">
          <ac:chgData name="Simon Lox" userId="b448bb33-d973-4b6b-8a7a-a25845dc8706" providerId="ADAL" clId="{55ED6934-3CD4-408C-A69B-991822ED4CBB}" dt="2024-02-12T14:02:52.164" v="735" actId="20577"/>
          <ac:spMkLst>
            <pc:docMk/>
            <pc:sldMk cId="3081909468" sldId="274"/>
            <ac:spMk id="9" creationId="{FF38D991-D98B-2529-1A88-F6F9900348F1}"/>
          </ac:spMkLst>
        </pc:spChg>
        <pc:spChg chg="add del mod">
          <ac:chgData name="Simon Lox" userId="b448bb33-d973-4b6b-8a7a-a25845dc8706" providerId="ADAL" clId="{55ED6934-3CD4-408C-A69B-991822ED4CBB}" dt="2024-02-12T15:13:46.305" v="1737" actId="22"/>
          <ac:spMkLst>
            <pc:docMk/>
            <pc:sldMk cId="3081909468" sldId="274"/>
            <ac:spMk id="11" creationId="{0C0E3C85-2BDF-9A16-4C3B-469EB0633A00}"/>
          </ac:spMkLst>
        </pc:spChg>
        <pc:picChg chg="add mod">
          <ac:chgData name="Simon Lox" userId="b448bb33-d973-4b6b-8a7a-a25845dc8706" providerId="ADAL" clId="{55ED6934-3CD4-408C-A69B-991822ED4CBB}" dt="2024-02-12T13:52:51.077" v="681" actId="14100"/>
          <ac:picMkLst>
            <pc:docMk/>
            <pc:sldMk cId="3081909468" sldId="274"/>
            <ac:picMk id="6" creationId="{DC4627DA-48FD-5F98-04F9-AD3F08513B82}"/>
          </ac:picMkLst>
        </pc:picChg>
      </pc:sldChg>
      <pc:sldChg chg="addSp modSp add mod">
        <pc:chgData name="Simon Lox" userId="b448bb33-d973-4b6b-8a7a-a25845dc8706" providerId="ADAL" clId="{55ED6934-3CD4-408C-A69B-991822ED4CBB}" dt="2024-02-12T15:17:28.660" v="1788" actId="14100"/>
        <pc:sldMkLst>
          <pc:docMk/>
          <pc:sldMk cId="1769755869" sldId="275"/>
        </pc:sldMkLst>
        <pc:spChg chg="mod">
          <ac:chgData name="Simon Lox" userId="b448bb33-d973-4b6b-8a7a-a25845dc8706" providerId="ADAL" clId="{55ED6934-3CD4-408C-A69B-991822ED4CBB}" dt="2024-02-12T14:02:19.157" v="723" actId="14100"/>
          <ac:spMkLst>
            <pc:docMk/>
            <pc:sldMk cId="1769755869" sldId="275"/>
            <ac:spMk id="2" creationId="{5EADAA91-EEBD-BDDD-CC27-2BAAD3D886E9}"/>
          </ac:spMkLst>
        </pc:spChg>
        <pc:spChg chg="mod">
          <ac:chgData name="Simon Lox" userId="b448bb33-d973-4b6b-8a7a-a25845dc8706" providerId="ADAL" clId="{55ED6934-3CD4-408C-A69B-991822ED4CBB}" dt="2024-02-12T15:16:39.533" v="1781" actId="20577"/>
          <ac:spMkLst>
            <pc:docMk/>
            <pc:sldMk cId="1769755869" sldId="275"/>
            <ac:spMk id="3" creationId="{F80B5404-FCAA-2815-F6A7-429FE0056081}"/>
          </ac:spMkLst>
        </pc:spChg>
        <pc:picChg chg="add mod">
          <ac:chgData name="Simon Lox" userId="b448bb33-d973-4b6b-8a7a-a25845dc8706" providerId="ADAL" clId="{55ED6934-3CD4-408C-A69B-991822ED4CBB}" dt="2024-02-12T15:17:28.660" v="1788" actId="14100"/>
          <ac:picMkLst>
            <pc:docMk/>
            <pc:sldMk cId="1769755869" sldId="275"/>
            <ac:picMk id="7" creationId="{73BCE946-E9DE-C127-1830-BF5994D79ACE}"/>
          </ac:picMkLst>
        </pc:picChg>
      </pc:sldChg>
      <pc:sldChg chg="addSp delSp modSp add mod">
        <pc:chgData name="Simon Lox" userId="b448bb33-d973-4b6b-8a7a-a25845dc8706" providerId="ADAL" clId="{55ED6934-3CD4-408C-A69B-991822ED4CBB}" dt="2024-02-12T15:17:57.459" v="1793" actId="14100"/>
        <pc:sldMkLst>
          <pc:docMk/>
          <pc:sldMk cId="2989115111" sldId="276"/>
        </pc:sldMkLst>
        <pc:spChg chg="mod">
          <ac:chgData name="Simon Lox" userId="b448bb33-d973-4b6b-8a7a-a25845dc8706" providerId="ADAL" clId="{55ED6934-3CD4-408C-A69B-991822ED4CBB}" dt="2024-02-12T14:03:06.540" v="746" actId="20577"/>
          <ac:spMkLst>
            <pc:docMk/>
            <pc:sldMk cId="2989115111" sldId="276"/>
            <ac:spMk id="2" creationId="{5EADAA91-EEBD-BDDD-CC27-2BAAD3D886E9}"/>
          </ac:spMkLst>
        </pc:spChg>
        <pc:spChg chg="mod">
          <ac:chgData name="Simon Lox" userId="b448bb33-d973-4b6b-8a7a-a25845dc8706" providerId="ADAL" clId="{55ED6934-3CD4-408C-A69B-991822ED4CBB}" dt="2024-02-12T15:16:34.909" v="1780" actId="20577"/>
          <ac:spMkLst>
            <pc:docMk/>
            <pc:sldMk cId="2989115111" sldId="276"/>
            <ac:spMk id="3" creationId="{F80B5404-FCAA-2815-F6A7-429FE0056081}"/>
          </ac:spMkLst>
        </pc:spChg>
        <pc:spChg chg="add del">
          <ac:chgData name="Simon Lox" userId="b448bb33-d973-4b6b-8a7a-a25845dc8706" providerId="ADAL" clId="{55ED6934-3CD4-408C-A69B-991822ED4CBB}" dt="2024-02-12T14:50:59.436" v="1648"/>
          <ac:spMkLst>
            <pc:docMk/>
            <pc:sldMk cId="2989115111" sldId="276"/>
            <ac:spMk id="5" creationId="{22F69134-DBA2-0F20-10D8-3C81EDE375CD}"/>
          </ac:spMkLst>
        </pc:spChg>
        <pc:picChg chg="add mod">
          <ac:chgData name="Simon Lox" userId="b448bb33-d973-4b6b-8a7a-a25845dc8706" providerId="ADAL" clId="{55ED6934-3CD4-408C-A69B-991822ED4CBB}" dt="2024-02-12T15:17:57.459" v="1793" actId="14100"/>
          <ac:picMkLst>
            <pc:docMk/>
            <pc:sldMk cId="2989115111" sldId="276"/>
            <ac:picMk id="8" creationId="{9DF9EA3D-B79D-55BA-097A-1B7B1AA1DA07}"/>
          </ac:picMkLst>
        </pc:picChg>
      </pc:sldChg>
      <pc:sldChg chg="addSp modSp add mod">
        <pc:chgData name="Simon Lox" userId="b448bb33-d973-4b6b-8a7a-a25845dc8706" providerId="ADAL" clId="{55ED6934-3CD4-408C-A69B-991822ED4CBB}" dt="2024-02-12T15:18:34.573" v="1798" actId="14100"/>
        <pc:sldMkLst>
          <pc:docMk/>
          <pc:sldMk cId="1447886557" sldId="277"/>
        </pc:sldMkLst>
        <pc:spChg chg="mod">
          <ac:chgData name="Simon Lox" userId="b448bb33-d973-4b6b-8a7a-a25845dc8706" providerId="ADAL" clId="{55ED6934-3CD4-408C-A69B-991822ED4CBB}" dt="2024-02-12T14:03:31.656" v="756" actId="20577"/>
          <ac:spMkLst>
            <pc:docMk/>
            <pc:sldMk cId="1447886557" sldId="277"/>
            <ac:spMk id="2" creationId="{5EADAA91-EEBD-BDDD-CC27-2BAAD3D886E9}"/>
          </ac:spMkLst>
        </pc:spChg>
        <pc:spChg chg="mod">
          <ac:chgData name="Simon Lox" userId="b448bb33-d973-4b6b-8a7a-a25845dc8706" providerId="ADAL" clId="{55ED6934-3CD4-408C-A69B-991822ED4CBB}" dt="2024-02-12T15:16:30.909" v="1779" actId="20577"/>
          <ac:spMkLst>
            <pc:docMk/>
            <pc:sldMk cId="1447886557" sldId="277"/>
            <ac:spMk id="3" creationId="{F80B5404-FCAA-2815-F6A7-429FE0056081}"/>
          </ac:spMkLst>
        </pc:spChg>
        <pc:picChg chg="add mod">
          <ac:chgData name="Simon Lox" userId="b448bb33-d973-4b6b-8a7a-a25845dc8706" providerId="ADAL" clId="{55ED6934-3CD4-408C-A69B-991822ED4CBB}" dt="2024-02-12T15:18:34.573" v="1798" actId="14100"/>
          <ac:picMkLst>
            <pc:docMk/>
            <pc:sldMk cId="1447886557" sldId="277"/>
            <ac:picMk id="7" creationId="{6C3AD3C0-E9FB-788B-0C6B-DD3A615BCDE1}"/>
          </ac:picMkLst>
        </pc:picChg>
      </pc:sldChg>
      <pc:sldChg chg="addSp modSp add mod">
        <pc:chgData name="Simon Lox" userId="b448bb33-d973-4b6b-8a7a-a25845dc8706" providerId="ADAL" clId="{55ED6934-3CD4-408C-A69B-991822ED4CBB}" dt="2024-02-12T15:19:27.349" v="1803" actId="14100"/>
        <pc:sldMkLst>
          <pc:docMk/>
          <pc:sldMk cId="364090620" sldId="278"/>
        </pc:sldMkLst>
        <pc:spChg chg="mod">
          <ac:chgData name="Simon Lox" userId="b448bb33-d973-4b6b-8a7a-a25845dc8706" providerId="ADAL" clId="{55ED6934-3CD4-408C-A69B-991822ED4CBB}" dt="2024-02-12T14:16:36.115" v="1234" actId="20577"/>
          <ac:spMkLst>
            <pc:docMk/>
            <pc:sldMk cId="364090620" sldId="278"/>
            <ac:spMk id="2" creationId="{5EADAA91-EEBD-BDDD-CC27-2BAAD3D886E9}"/>
          </ac:spMkLst>
        </pc:spChg>
        <pc:spChg chg="mod">
          <ac:chgData name="Simon Lox" userId="b448bb33-d973-4b6b-8a7a-a25845dc8706" providerId="ADAL" clId="{55ED6934-3CD4-408C-A69B-991822ED4CBB}" dt="2024-02-12T15:16:26.187" v="1778" actId="20577"/>
          <ac:spMkLst>
            <pc:docMk/>
            <pc:sldMk cId="364090620" sldId="278"/>
            <ac:spMk id="3" creationId="{F80B5404-FCAA-2815-F6A7-429FE0056081}"/>
          </ac:spMkLst>
        </pc:spChg>
        <pc:picChg chg="add mod">
          <ac:chgData name="Simon Lox" userId="b448bb33-d973-4b6b-8a7a-a25845dc8706" providerId="ADAL" clId="{55ED6934-3CD4-408C-A69B-991822ED4CBB}" dt="2024-02-12T15:19:27.349" v="1803" actId="14100"/>
          <ac:picMkLst>
            <pc:docMk/>
            <pc:sldMk cId="364090620" sldId="278"/>
            <ac:picMk id="7" creationId="{F2597DDC-743A-40C7-20A7-708D20D25C30}"/>
          </ac:picMkLst>
        </pc:picChg>
      </pc:sldChg>
      <pc:sldChg chg="addSp modSp add mod">
        <pc:chgData name="Simon Lox" userId="b448bb33-d973-4b6b-8a7a-a25845dc8706" providerId="ADAL" clId="{55ED6934-3CD4-408C-A69B-991822ED4CBB}" dt="2024-02-12T15:20:22.862" v="1808" actId="14100"/>
        <pc:sldMkLst>
          <pc:docMk/>
          <pc:sldMk cId="479991468" sldId="279"/>
        </pc:sldMkLst>
        <pc:spChg chg="mod">
          <ac:chgData name="Simon Lox" userId="b448bb33-d973-4b6b-8a7a-a25845dc8706" providerId="ADAL" clId="{55ED6934-3CD4-408C-A69B-991822ED4CBB}" dt="2024-02-12T14:04:20.763" v="776" actId="20577"/>
          <ac:spMkLst>
            <pc:docMk/>
            <pc:sldMk cId="479991468" sldId="279"/>
            <ac:spMk id="2" creationId="{5EADAA91-EEBD-BDDD-CC27-2BAAD3D886E9}"/>
          </ac:spMkLst>
        </pc:spChg>
        <pc:spChg chg="mod">
          <ac:chgData name="Simon Lox" userId="b448bb33-d973-4b6b-8a7a-a25845dc8706" providerId="ADAL" clId="{55ED6934-3CD4-408C-A69B-991822ED4CBB}" dt="2024-02-12T15:15:28.812" v="1768" actId="20577"/>
          <ac:spMkLst>
            <pc:docMk/>
            <pc:sldMk cId="479991468" sldId="279"/>
            <ac:spMk id="3" creationId="{F80B5404-FCAA-2815-F6A7-429FE0056081}"/>
          </ac:spMkLst>
        </pc:spChg>
        <pc:picChg chg="add mod">
          <ac:chgData name="Simon Lox" userId="b448bb33-d973-4b6b-8a7a-a25845dc8706" providerId="ADAL" clId="{55ED6934-3CD4-408C-A69B-991822ED4CBB}" dt="2024-02-12T15:20:22.862" v="1808" actId="14100"/>
          <ac:picMkLst>
            <pc:docMk/>
            <pc:sldMk cId="479991468" sldId="279"/>
            <ac:picMk id="7" creationId="{016B58EE-FB0C-DA6F-73D0-49BC64EDE402}"/>
          </ac:picMkLst>
        </pc:picChg>
      </pc:sldChg>
      <pc:sldChg chg="addSp delSp modSp add mod">
        <pc:chgData name="Simon Lox" userId="b448bb33-d973-4b6b-8a7a-a25845dc8706" providerId="ADAL" clId="{55ED6934-3CD4-408C-A69B-991822ED4CBB}" dt="2024-02-12T15:22:57.239" v="1813" actId="14100"/>
        <pc:sldMkLst>
          <pc:docMk/>
          <pc:sldMk cId="2970325433" sldId="280"/>
        </pc:sldMkLst>
        <pc:spChg chg="mod">
          <ac:chgData name="Simon Lox" userId="b448bb33-d973-4b6b-8a7a-a25845dc8706" providerId="ADAL" clId="{55ED6934-3CD4-408C-A69B-991822ED4CBB}" dt="2024-02-12T14:04:49.189" v="793" actId="20577"/>
          <ac:spMkLst>
            <pc:docMk/>
            <pc:sldMk cId="2970325433" sldId="280"/>
            <ac:spMk id="2" creationId="{5EADAA91-EEBD-BDDD-CC27-2BAAD3D886E9}"/>
          </ac:spMkLst>
        </pc:spChg>
        <pc:spChg chg="mod">
          <ac:chgData name="Simon Lox" userId="b448bb33-d973-4b6b-8a7a-a25845dc8706" providerId="ADAL" clId="{55ED6934-3CD4-408C-A69B-991822ED4CBB}" dt="2024-02-12T15:16:20.430" v="1777" actId="20577"/>
          <ac:spMkLst>
            <pc:docMk/>
            <pc:sldMk cId="2970325433" sldId="280"/>
            <ac:spMk id="3" creationId="{F80B5404-FCAA-2815-F6A7-429FE0056081}"/>
          </ac:spMkLst>
        </pc:spChg>
        <pc:spChg chg="add del">
          <ac:chgData name="Simon Lox" userId="b448bb33-d973-4b6b-8a7a-a25845dc8706" providerId="ADAL" clId="{55ED6934-3CD4-408C-A69B-991822ED4CBB}" dt="2024-02-12T15:08:14.542" v="1693"/>
          <ac:spMkLst>
            <pc:docMk/>
            <pc:sldMk cId="2970325433" sldId="280"/>
            <ac:spMk id="5" creationId="{0252276B-8A5F-0CB5-9D55-4BD41076F4C0}"/>
          </ac:spMkLst>
        </pc:spChg>
        <pc:picChg chg="add mod">
          <ac:chgData name="Simon Lox" userId="b448bb33-d973-4b6b-8a7a-a25845dc8706" providerId="ADAL" clId="{55ED6934-3CD4-408C-A69B-991822ED4CBB}" dt="2024-02-12T15:22:57.239" v="1813" actId="14100"/>
          <ac:picMkLst>
            <pc:docMk/>
            <pc:sldMk cId="2970325433" sldId="280"/>
            <ac:picMk id="8" creationId="{937FBB48-96D0-7DC6-5649-E617628BCA56}"/>
          </ac:picMkLst>
        </pc:picChg>
      </pc:sldChg>
      <pc:sldChg chg="delSp modSp new mod">
        <pc:chgData name="Simon Lox" userId="b448bb33-d973-4b6b-8a7a-a25845dc8706" providerId="ADAL" clId="{55ED6934-3CD4-408C-A69B-991822ED4CBB}" dt="2024-02-12T15:12:56.080" v="1720" actId="14100"/>
        <pc:sldMkLst>
          <pc:docMk/>
          <pc:sldMk cId="1069603418" sldId="281"/>
        </pc:sldMkLst>
        <pc:spChg chg="del">
          <ac:chgData name="Simon Lox" userId="b448bb33-d973-4b6b-8a7a-a25845dc8706" providerId="ADAL" clId="{55ED6934-3CD4-408C-A69B-991822ED4CBB}" dt="2024-02-12T15:11:55.547" v="1700" actId="478"/>
          <ac:spMkLst>
            <pc:docMk/>
            <pc:sldMk cId="1069603418" sldId="281"/>
            <ac:spMk id="2" creationId="{78EB0AC0-4FF2-9EC7-E34D-3D087CA85348}"/>
          </ac:spMkLst>
        </pc:spChg>
        <pc:spChg chg="mod">
          <ac:chgData name="Simon Lox" userId="b448bb33-d973-4b6b-8a7a-a25845dc8706" providerId="ADAL" clId="{55ED6934-3CD4-408C-A69B-991822ED4CBB}" dt="2024-02-12T15:12:56.080" v="1720" actId="14100"/>
          <ac:spMkLst>
            <pc:docMk/>
            <pc:sldMk cId="1069603418" sldId="281"/>
            <ac:spMk id="3" creationId="{78F282D1-5197-95AD-1293-00441FF95C20}"/>
          </ac:spMkLst>
        </pc:spChg>
      </pc:sldChg>
      <pc:sldChg chg="addSp delSp modSp new mod">
        <pc:chgData name="Simon Lox" userId="b448bb33-d973-4b6b-8a7a-a25845dc8706" providerId="ADAL" clId="{55ED6934-3CD4-408C-A69B-991822ED4CBB}" dt="2024-02-12T21:17:52.625" v="2049" actId="20577"/>
        <pc:sldMkLst>
          <pc:docMk/>
          <pc:sldMk cId="1927121552" sldId="282"/>
        </pc:sldMkLst>
        <pc:spChg chg="del">
          <ac:chgData name="Simon Lox" userId="b448bb33-d973-4b6b-8a7a-a25845dc8706" providerId="ADAL" clId="{55ED6934-3CD4-408C-A69B-991822ED4CBB}" dt="2024-02-12T21:05:58.789" v="1815" actId="3680"/>
          <ac:spMkLst>
            <pc:docMk/>
            <pc:sldMk cId="1927121552" sldId="282"/>
            <ac:spMk id="3" creationId="{9B4D231F-62E4-EA95-AAE2-41607D3D9FE6}"/>
          </ac:spMkLst>
        </pc:spChg>
        <pc:graphicFrameChg chg="add mod ord modGraphic">
          <ac:chgData name="Simon Lox" userId="b448bb33-d973-4b6b-8a7a-a25845dc8706" providerId="ADAL" clId="{55ED6934-3CD4-408C-A69B-991822ED4CBB}" dt="2024-02-12T21:17:52.625" v="2049" actId="20577"/>
          <ac:graphicFrameMkLst>
            <pc:docMk/>
            <pc:sldMk cId="1927121552" sldId="282"/>
            <ac:graphicFrameMk id="5" creationId="{0F21D173-C28B-BF88-3936-FC4717FF3BF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81899-ACAE-4C70-91A8-BE2B3AE3B7D1}" type="datetimeFigureOut">
              <a:rPr lang="es-ES" smtClean="0"/>
              <a:t>12/02/2024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E1814-35BB-4C8A-845A-471B7A70FC4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478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0CB06-8E88-413B-8584-E18E4558A61F}" type="datetimeFigureOut">
              <a:rPr lang="pt-PT" smtClean="0"/>
              <a:t>12/02/2024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DB2E6-1EF5-48B0-B797-FBC6C6CD300E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7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42"/>
          <p:cNvGrpSpPr/>
          <p:nvPr userDrawn="1"/>
        </p:nvGrpSpPr>
        <p:grpSpPr>
          <a:xfrm>
            <a:off x="-457200" y="124839"/>
            <a:ext cx="9932332" cy="6858000"/>
            <a:chOff x="-382404" y="0"/>
            <a:chExt cx="9932332" cy="6858000"/>
          </a:xfrm>
        </p:grpSpPr>
        <p:grpSp>
          <p:nvGrpSpPr>
            <p:cNvPr id="2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279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80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81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26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276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7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8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26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73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4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75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270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1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2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6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7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8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9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0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1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2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3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4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5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6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7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8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9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0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1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2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3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4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5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6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2" name="Group 42"/>
          <p:cNvGrpSpPr/>
          <p:nvPr userDrawn="1"/>
        </p:nvGrpSpPr>
        <p:grpSpPr>
          <a:xfrm>
            <a:off x="-457200" y="76200"/>
            <a:ext cx="9932332" cy="6858000"/>
            <a:chOff x="-382404" y="0"/>
            <a:chExt cx="9932332" cy="6858000"/>
          </a:xfrm>
        </p:grpSpPr>
        <p:grpSp>
          <p:nvGrpSpPr>
            <p:cNvPr id="28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6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318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9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20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307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1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7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308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12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3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14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309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0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1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84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5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7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8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9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0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1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2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3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4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5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6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7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8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9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0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1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2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3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4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5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276901" y="0"/>
            <a:ext cx="4888907" cy="538135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8363" y="230067"/>
            <a:ext cx="4402874" cy="306855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85BB4E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3764" y="3424364"/>
            <a:ext cx="4426792" cy="1131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76902" y="5249783"/>
            <a:ext cx="4895706" cy="66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Rectangle 88"/>
          <p:cNvSpPr/>
          <p:nvPr/>
        </p:nvSpPr>
        <p:spPr>
          <a:xfrm>
            <a:off x="4266739" y="5127393"/>
            <a:ext cx="4887194" cy="68732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548362" y="4800600"/>
            <a:ext cx="4398155" cy="278612"/>
          </a:xfrm>
          <a:prstGeom prst="rect">
            <a:avLst/>
          </a:prstGeom>
        </p:spPr>
        <p:txBody>
          <a:bodyPr/>
          <a:lstStyle>
            <a:lvl1pPr marL="68580" indent="0" algn="r">
              <a:buNone/>
              <a:defRPr lang="es-ES" sz="1200" kern="1200" dirty="0" smtClean="0">
                <a:solidFill>
                  <a:srgbClr val="E79D4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F6053AFB-4786-4787-B7FF-A78ABED48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6"/>
          <a:stretch/>
        </p:blipFill>
        <p:spPr>
          <a:xfrm>
            <a:off x="6617637" y="6043839"/>
            <a:ext cx="2471101" cy="814161"/>
          </a:xfrm>
          <a:prstGeom prst="rect">
            <a:avLst/>
          </a:prstGeom>
        </p:spPr>
      </p:pic>
      <p:pic>
        <p:nvPicPr>
          <p:cNvPr id="7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F6053AFB-4786-4787-B7FF-A78ABED48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79"/>
          <a:stretch/>
        </p:blipFill>
        <p:spPr>
          <a:xfrm>
            <a:off x="5690714" y="6160190"/>
            <a:ext cx="926923" cy="594115"/>
          </a:xfrm>
          <a:prstGeom prst="rect">
            <a:avLst/>
          </a:prstGeom>
        </p:spPr>
      </p:pic>
      <p:pic>
        <p:nvPicPr>
          <p:cNvPr id="1026" name="Picture 2" descr="Y:\PROYECTOS\IPMWORKS\WP6\Logo\Definitivo\lineas IPMWORK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03" y="3275936"/>
            <a:ext cx="3968627" cy="35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Y:\PROYECTOS\IPMWORKS\WP6\Logo\Definitivo\IPMworks 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8" y="116869"/>
            <a:ext cx="3961941" cy="19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4572000" y="-21510"/>
            <a:ext cx="366835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Rectangle 57"/>
          <p:cNvSpPr/>
          <p:nvPr/>
        </p:nvSpPr>
        <p:spPr>
          <a:xfrm>
            <a:off x="464578" y="683905"/>
            <a:ext cx="4003252" cy="55664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48" y="856527"/>
            <a:ext cx="3955599" cy="515073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85BB4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1" name="Picture 3" descr="Y:\PROYECTOS\IPMWORKS\WP6\Logo\nuevos\IPMworks logo 10.png">
            <a:extLst>
              <a:ext uri="{FF2B5EF4-FFF2-40B4-BE49-F238E27FC236}">
                <a16:creationId xmlns:a16="http://schemas.microsoft.com/office/drawing/2014/main" id="{1865C8AF-F081-47E9-AD32-A6C2B741A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8" y="33023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9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2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4561241" y="-21510"/>
            <a:ext cx="3668359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480952" y="683905"/>
            <a:ext cx="3986878" cy="55664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883" y="693795"/>
            <a:ext cx="3931367" cy="546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85BB4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Picture 3" descr="Y:\PROYECTOS\IPMWORKS\WP6\Logo\nuevos\IPMworks logo 10.png">
            <a:extLst>
              <a:ext uri="{FF2B5EF4-FFF2-40B4-BE49-F238E27FC236}">
                <a16:creationId xmlns:a16="http://schemas.microsoft.com/office/drawing/2014/main" id="{1865C8AF-F081-47E9-AD32-A6C2B741A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8" y="33023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57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58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928" y="2205937"/>
            <a:ext cx="8034077" cy="3508977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  <a:prstGeom prst="rect">
            <a:avLst/>
          </a:prstGeom>
        </p:spPr>
        <p:txBody>
          <a:bodyPr vert="eaVert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>
          <a:xfrm>
            <a:off x="1197429" y="2136853"/>
            <a:ext cx="7032172" cy="8001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solidFill>
                <a:srgbClr val="098A48"/>
              </a:solidFill>
            </a:endParaRPr>
          </a:p>
        </p:txBody>
      </p:sp>
      <p:sp>
        <p:nvSpPr>
          <p:cNvPr id="4" name="Rounded Rectangle 4"/>
          <p:cNvSpPr/>
          <p:nvPr userDrawn="1"/>
        </p:nvSpPr>
        <p:spPr>
          <a:xfrm>
            <a:off x="1197429" y="3051253"/>
            <a:ext cx="7032172" cy="7239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ounded Rectangle 5"/>
          <p:cNvSpPr/>
          <p:nvPr userDrawn="1"/>
        </p:nvSpPr>
        <p:spPr>
          <a:xfrm>
            <a:off x="1197428" y="3889453"/>
            <a:ext cx="7032171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ounded Rectangle 7"/>
          <p:cNvSpPr/>
          <p:nvPr userDrawn="1"/>
        </p:nvSpPr>
        <p:spPr>
          <a:xfrm>
            <a:off x="812346" y="1046439"/>
            <a:ext cx="7519307" cy="997405"/>
          </a:xfrm>
          <a:prstGeom prst="roundRect">
            <a:avLst/>
          </a:prstGeom>
          <a:solidFill>
            <a:srgbClr val="85BB4E"/>
          </a:solidFill>
          <a:ln>
            <a:solidFill>
              <a:srgbClr val="85B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cxnSp>
        <p:nvCxnSpPr>
          <p:cNvPr id="9" name="Elbow Connector 14"/>
          <p:cNvCxnSpPr>
            <a:stCxn id="7" idx="1"/>
            <a:endCxn id="5" idx="1"/>
          </p:cNvCxnSpPr>
          <p:nvPr userDrawn="1"/>
        </p:nvCxnSpPr>
        <p:spPr>
          <a:xfrm rot="10800000" flipH="1" flipV="1">
            <a:off x="812346" y="1545141"/>
            <a:ext cx="385082" cy="280151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Elbow Connector 17"/>
          <p:cNvCxnSpPr>
            <a:stCxn id="7" idx="1"/>
            <a:endCxn id="4" idx="1"/>
          </p:cNvCxnSpPr>
          <p:nvPr userDrawn="1"/>
        </p:nvCxnSpPr>
        <p:spPr>
          <a:xfrm rot="10800000" flipH="1" flipV="1">
            <a:off x="812345" y="1545142"/>
            <a:ext cx="385083" cy="1868062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Elbow Connector 20"/>
          <p:cNvCxnSpPr>
            <a:stCxn id="7" idx="1"/>
            <a:endCxn id="3" idx="1"/>
          </p:cNvCxnSpPr>
          <p:nvPr userDrawn="1"/>
        </p:nvCxnSpPr>
        <p:spPr>
          <a:xfrm rot="10800000" flipH="1" flipV="1">
            <a:off x="812345" y="1545141"/>
            <a:ext cx="385083" cy="99176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5"/>
          <p:cNvSpPr/>
          <p:nvPr userDrawn="1"/>
        </p:nvSpPr>
        <p:spPr>
          <a:xfrm>
            <a:off x="1197429" y="4956253"/>
            <a:ext cx="7010399" cy="1066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3" name="Elbow Connector 28"/>
          <p:cNvCxnSpPr>
            <a:stCxn id="7" idx="1"/>
            <a:endCxn id="12" idx="1"/>
          </p:cNvCxnSpPr>
          <p:nvPr userDrawn="1"/>
        </p:nvCxnSpPr>
        <p:spPr>
          <a:xfrm rot="10800000" flipH="1" flipV="1">
            <a:off x="812345" y="1545141"/>
            <a:ext cx="385083" cy="3944511"/>
          </a:xfrm>
          <a:prstGeom prst="bentConnector3">
            <a:avLst>
              <a:gd name="adj1" fmla="val -59364"/>
            </a:avLst>
          </a:prstGeom>
          <a:ln w="19050">
            <a:solidFill>
              <a:srgbClr val="E79D4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24 Marcador de texto"/>
          <p:cNvSpPr>
            <a:spLocks noGrp="1"/>
          </p:cNvSpPr>
          <p:nvPr>
            <p:ph type="body" sz="quarter" idx="11"/>
          </p:nvPr>
        </p:nvSpPr>
        <p:spPr>
          <a:xfrm>
            <a:off x="1066800" y="1143000"/>
            <a:ext cx="7010400" cy="7620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2000" b="1">
                <a:solidFill>
                  <a:srgbClr val="098A48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7" name="26 Marcador de texto"/>
          <p:cNvSpPr>
            <a:spLocks noGrp="1"/>
          </p:cNvSpPr>
          <p:nvPr>
            <p:ph type="body" sz="quarter" idx="12"/>
          </p:nvPr>
        </p:nvSpPr>
        <p:spPr>
          <a:xfrm>
            <a:off x="1398814" y="223210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26 Marcador de texto"/>
          <p:cNvSpPr>
            <a:spLocks noGrp="1"/>
          </p:cNvSpPr>
          <p:nvPr>
            <p:ph type="body" sz="quarter" idx="13"/>
          </p:nvPr>
        </p:nvSpPr>
        <p:spPr>
          <a:xfrm>
            <a:off x="1398814" y="3108404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9" name="26 Marcador de texto"/>
          <p:cNvSpPr>
            <a:spLocks noGrp="1"/>
          </p:cNvSpPr>
          <p:nvPr>
            <p:ph type="body" sz="quarter" idx="14"/>
          </p:nvPr>
        </p:nvSpPr>
        <p:spPr>
          <a:xfrm>
            <a:off x="1398814" y="404185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0" name="26 Marcador de texto"/>
          <p:cNvSpPr>
            <a:spLocks noGrp="1"/>
          </p:cNvSpPr>
          <p:nvPr>
            <p:ph type="body" sz="quarter" idx="15"/>
          </p:nvPr>
        </p:nvSpPr>
        <p:spPr>
          <a:xfrm>
            <a:off x="1398814" y="5184853"/>
            <a:ext cx="6629400" cy="609600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18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20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24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3276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>
          <a:xfrm>
            <a:off x="1164772" y="1632361"/>
            <a:ext cx="2035629" cy="8001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4"/>
          <p:cNvSpPr/>
          <p:nvPr userDrawn="1"/>
        </p:nvSpPr>
        <p:spPr>
          <a:xfrm>
            <a:off x="1174296" y="2546761"/>
            <a:ext cx="2026104" cy="72390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5"/>
          <p:cNvSpPr/>
          <p:nvPr userDrawn="1"/>
        </p:nvSpPr>
        <p:spPr>
          <a:xfrm>
            <a:off x="1197429" y="3384961"/>
            <a:ext cx="2002972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6"/>
          <p:cNvSpPr/>
          <p:nvPr userDrawn="1"/>
        </p:nvSpPr>
        <p:spPr>
          <a:xfrm>
            <a:off x="1219200" y="4368757"/>
            <a:ext cx="1981200" cy="84500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7"/>
          <p:cNvSpPr/>
          <p:nvPr userDrawn="1"/>
        </p:nvSpPr>
        <p:spPr>
          <a:xfrm>
            <a:off x="786492" y="794161"/>
            <a:ext cx="3099709" cy="689352"/>
          </a:xfrm>
          <a:prstGeom prst="roundRect">
            <a:avLst/>
          </a:prstGeom>
          <a:solidFill>
            <a:srgbClr val="85BB4E"/>
          </a:solidFill>
          <a:ln>
            <a:solidFill>
              <a:srgbClr val="85B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8" name="Elbow Connector 12"/>
          <p:cNvCxnSpPr>
            <a:stCxn id="7" idx="1"/>
            <a:endCxn id="6" idx="1"/>
          </p:cNvCxnSpPr>
          <p:nvPr userDrawn="1"/>
        </p:nvCxnSpPr>
        <p:spPr>
          <a:xfrm rot="10800000" flipH="1" flipV="1">
            <a:off x="786491" y="1138837"/>
            <a:ext cx="432709" cy="3652422"/>
          </a:xfrm>
          <a:prstGeom prst="bentConnector3">
            <a:avLst>
              <a:gd name="adj1" fmla="val -52830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Elbow Connector 14"/>
          <p:cNvCxnSpPr>
            <a:stCxn id="7" idx="1"/>
            <a:endCxn id="5" idx="1"/>
          </p:cNvCxnSpPr>
          <p:nvPr userDrawn="1"/>
        </p:nvCxnSpPr>
        <p:spPr>
          <a:xfrm rot="10800000" flipH="1" flipV="1">
            <a:off x="786491" y="1138837"/>
            <a:ext cx="410937" cy="2703324"/>
          </a:xfrm>
          <a:prstGeom prst="bentConnector3">
            <a:avLst>
              <a:gd name="adj1" fmla="val -55629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Elbow Connector 17"/>
          <p:cNvCxnSpPr>
            <a:stCxn id="7" idx="1"/>
            <a:endCxn id="4" idx="1"/>
          </p:cNvCxnSpPr>
          <p:nvPr userDrawn="1"/>
        </p:nvCxnSpPr>
        <p:spPr>
          <a:xfrm rot="10800000" flipH="1" flipV="1">
            <a:off x="786491" y="1138838"/>
            <a:ext cx="387805" cy="1769875"/>
          </a:xfrm>
          <a:prstGeom prst="bentConnector3">
            <a:avLst>
              <a:gd name="adj1" fmla="val -58947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Elbow Connector 20"/>
          <p:cNvCxnSpPr>
            <a:stCxn id="7" idx="1"/>
            <a:endCxn id="3" idx="1"/>
          </p:cNvCxnSpPr>
          <p:nvPr userDrawn="1"/>
        </p:nvCxnSpPr>
        <p:spPr>
          <a:xfrm rot="10800000" flipH="1" flipV="1">
            <a:off x="786492" y="1138837"/>
            <a:ext cx="378280" cy="893574"/>
          </a:xfrm>
          <a:prstGeom prst="bentConnector3">
            <a:avLst>
              <a:gd name="adj1" fmla="val -60431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ounded Rectangle 15"/>
          <p:cNvSpPr/>
          <p:nvPr userDrawn="1"/>
        </p:nvSpPr>
        <p:spPr>
          <a:xfrm>
            <a:off x="1212398" y="5289961"/>
            <a:ext cx="1988003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Elbow Connector 28"/>
          <p:cNvCxnSpPr>
            <a:stCxn id="7" idx="1"/>
          </p:cNvCxnSpPr>
          <p:nvPr userDrawn="1"/>
        </p:nvCxnSpPr>
        <p:spPr>
          <a:xfrm rot="10800000" flipH="1" flipV="1">
            <a:off x="786492" y="1138837"/>
            <a:ext cx="425906" cy="4608324"/>
          </a:xfrm>
          <a:prstGeom prst="bentConnector3">
            <a:avLst>
              <a:gd name="adj1" fmla="val -53674"/>
            </a:avLst>
          </a:prstGeom>
          <a:ln w="19050">
            <a:solidFill>
              <a:srgbClr val="098A48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Elbow Connector 51"/>
          <p:cNvCxnSpPr>
            <a:stCxn id="19" idx="1"/>
            <a:endCxn id="18" idx="1"/>
          </p:cNvCxnSpPr>
          <p:nvPr userDrawn="1"/>
        </p:nvCxnSpPr>
        <p:spPr>
          <a:xfrm rot="10800000" flipH="1" flipV="1">
            <a:off x="4832576" y="1137045"/>
            <a:ext cx="400731" cy="3508619"/>
          </a:xfrm>
          <a:prstGeom prst="bentConnector3">
            <a:avLst>
              <a:gd name="adj1" fmla="val -57046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ounded Rectangle 56"/>
          <p:cNvSpPr/>
          <p:nvPr userDrawn="1"/>
        </p:nvSpPr>
        <p:spPr>
          <a:xfrm>
            <a:off x="5178880" y="1556161"/>
            <a:ext cx="3126920" cy="800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ounded Rectangle 57"/>
          <p:cNvSpPr/>
          <p:nvPr userDrawn="1"/>
        </p:nvSpPr>
        <p:spPr>
          <a:xfrm>
            <a:off x="5226507" y="2470561"/>
            <a:ext cx="3079294" cy="7239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ounded Rectangle 58"/>
          <p:cNvSpPr/>
          <p:nvPr userDrawn="1"/>
        </p:nvSpPr>
        <p:spPr>
          <a:xfrm>
            <a:off x="5211536" y="3308761"/>
            <a:ext cx="3094263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ounded Rectangle 59"/>
          <p:cNvSpPr/>
          <p:nvPr userDrawn="1"/>
        </p:nvSpPr>
        <p:spPr>
          <a:xfrm>
            <a:off x="5233309" y="4223161"/>
            <a:ext cx="3072491" cy="8450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ounded Rectangle 60"/>
          <p:cNvSpPr/>
          <p:nvPr userDrawn="1"/>
        </p:nvSpPr>
        <p:spPr>
          <a:xfrm>
            <a:off x="4832578" y="790575"/>
            <a:ext cx="3687537" cy="692938"/>
          </a:xfrm>
          <a:prstGeom prst="roundRect">
            <a:avLst/>
          </a:prstGeom>
          <a:solidFill>
            <a:srgbClr val="E79D40"/>
          </a:solidFill>
          <a:ln>
            <a:solidFill>
              <a:srgbClr val="E79D4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61"/>
          <p:cNvSpPr/>
          <p:nvPr userDrawn="1"/>
        </p:nvSpPr>
        <p:spPr>
          <a:xfrm>
            <a:off x="5226507" y="5213761"/>
            <a:ext cx="3079294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Elbow Connector 65"/>
          <p:cNvCxnSpPr>
            <a:stCxn id="19" idx="1"/>
          </p:cNvCxnSpPr>
          <p:nvPr userDrawn="1"/>
        </p:nvCxnSpPr>
        <p:spPr>
          <a:xfrm rot="10800000" flipH="1" flipV="1">
            <a:off x="4832577" y="1137045"/>
            <a:ext cx="393929" cy="4610117"/>
          </a:xfrm>
          <a:prstGeom prst="bentConnector3">
            <a:avLst>
              <a:gd name="adj1" fmla="val -58031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Elbow Connector 68"/>
          <p:cNvCxnSpPr>
            <a:stCxn id="19" idx="1"/>
            <a:endCxn id="17" idx="1"/>
          </p:cNvCxnSpPr>
          <p:nvPr userDrawn="1"/>
        </p:nvCxnSpPr>
        <p:spPr>
          <a:xfrm rot="10800000" flipH="1" flipV="1">
            <a:off x="4832577" y="1137045"/>
            <a:ext cx="378959" cy="2552717"/>
          </a:xfrm>
          <a:prstGeom prst="bentConnector3">
            <a:avLst>
              <a:gd name="adj1" fmla="val -60323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Elbow Connector 71"/>
          <p:cNvCxnSpPr>
            <a:stCxn id="19" idx="1"/>
            <a:endCxn id="16" idx="1"/>
          </p:cNvCxnSpPr>
          <p:nvPr userDrawn="1"/>
        </p:nvCxnSpPr>
        <p:spPr>
          <a:xfrm rot="10800000" flipH="1" flipV="1">
            <a:off x="4832577" y="1137044"/>
            <a:ext cx="393929" cy="1695468"/>
          </a:xfrm>
          <a:prstGeom prst="bentConnector3">
            <a:avLst>
              <a:gd name="adj1" fmla="val -58031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Elbow Connector 74"/>
          <p:cNvCxnSpPr>
            <a:stCxn id="19" idx="1"/>
            <a:endCxn id="15" idx="1"/>
          </p:cNvCxnSpPr>
          <p:nvPr userDrawn="1"/>
        </p:nvCxnSpPr>
        <p:spPr>
          <a:xfrm rot="10800000" flipH="1" flipV="1">
            <a:off x="4832576" y="1137045"/>
            <a:ext cx="346303" cy="819167"/>
          </a:xfrm>
          <a:prstGeom prst="bentConnector3">
            <a:avLst>
              <a:gd name="adj1" fmla="val -66012"/>
            </a:avLst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25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4" y="794163"/>
            <a:ext cx="2757487" cy="688975"/>
          </a:xfrm>
          <a:prstGeom prst="rect">
            <a:avLst/>
          </a:prstGeom>
        </p:spPr>
        <p:txBody>
          <a:bodyPr anchor="ctr"/>
          <a:lstStyle>
            <a:lvl1pPr marL="6858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8" name="25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212398" y="1687925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29" name="2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5728" y="792556"/>
            <a:ext cx="3376273" cy="688975"/>
          </a:xfrm>
          <a:prstGeom prst="rect">
            <a:avLst/>
          </a:prstGeom>
        </p:spPr>
        <p:txBody>
          <a:bodyPr anchor="ctr"/>
          <a:lstStyle>
            <a:lvl1pPr marL="6858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0" name="25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243013" y="3493903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1" name="25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1275755" y="4446773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2" name="25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1250497" y="5402675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5" name="25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231447" y="2581690"/>
            <a:ext cx="191180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6" name="25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247008" y="161172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7" name="25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274857" y="247056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8" name="25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274857" y="3343010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39" name="25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5278257" y="4299363"/>
            <a:ext cx="2982593" cy="688975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40" name="25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5259897" y="5341762"/>
            <a:ext cx="2982593" cy="862601"/>
          </a:xfrm>
          <a:prstGeom prst="rect">
            <a:avLst/>
          </a:prstGeom>
        </p:spPr>
        <p:txBody>
          <a:bodyPr anchor="ctr"/>
          <a:lstStyle>
            <a:lvl1pPr marL="6858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41" name="7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42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47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293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52" y="720539"/>
            <a:ext cx="8793256" cy="727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52600"/>
            <a:ext cx="8839200" cy="4419599"/>
          </a:xfrm>
          <a:prstGeom prst="rect">
            <a:avLst/>
          </a:prstGeom>
        </p:spPr>
        <p:txBody>
          <a:bodyPr/>
          <a:lstStyle>
            <a:lvl1pPr marL="68580" indent="0">
              <a:buNone/>
              <a:defRPr sz="2000"/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896112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5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3"/>
            <a:ext cx="8686800" cy="7619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5" y="1676400"/>
            <a:ext cx="8712195" cy="403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1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6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8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0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0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4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3"/>
            <a:ext cx="8013965" cy="6857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740" y="2316009"/>
            <a:ext cx="340246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98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61" y="2974696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445" y="2316010"/>
            <a:ext cx="34193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98A4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3397" y="2974696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11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3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70" y="762002"/>
            <a:ext cx="8013965" cy="11035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9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013965" cy="1103589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8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6517410"/>
            <a:ext cx="6019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0" algn="r">
              <a:buNone/>
              <a:defRPr sz="1200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E79D40"/>
                </a:solidFill>
              </a:defRPr>
            </a:lvl2pPr>
            <a:lvl3pPr>
              <a:defRPr sz="1200">
                <a:solidFill>
                  <a:srgbClr val="E79D40"/>
                </a:solidFill>
              </a:defRPr>
            </a:lvl3pPr>
            <a:lvl4pPr>
              <a:defRPr sz="1100">
                <a:solidFill>
                  <a:srgbClr val="E79D40"/>
                </a:solidFill>
              </a:defRPr>
            </a:lvl4pPr>
            <a:lvl5pPr>
              <a:defRPr sz="1050">
                <a:solidFill>
                  <a:srgbClr val="E79D40"/>
                </a:solidFill>
              </a:defRPr>
            </a:lvl5pPr>
          </a:lstStyle>
          <a:p>
            <a:pPr lvl="0"/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Meeting, City, Day(s) </a:t>
            </a:r>
            <a:r>
              <a:rPr lang="es-ES" dirty="0" err="1"/>
              <a:t>Month</a:t>
            </a:r>
            <a:r>
              <a:rPr lang="es-ES" dirty="0"/>
              <a:t> </a:t>
            </a:r>
            <a:r>
              <a:rPr lang="es-ES" dirty="0" err="1"/>
              <a:t>Year</a:t>
            </a:r>
            <a:endParaRPr lang="es-ES" dirty="0"/>
          </a:p>
        </p:txBody>
      </p:sp>
      <p:pic>
        <p:nvPicPr>
          <p:cNvPr id="7" name="Picture 3" descr="Y:\PROYECTOS\IPMWORKS\WP6\Logo\nuevos\IPMworks logo 1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1" y="28575"/>
            <a:ext cx="1217769" cy="5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6EFB8A-A197-4D3E-9DB7-CFB8F288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r="66211" b="31706"/>
          <a:stretch/>
        </p:blipFill>
        <p:spPr>
          <a:xfrm>
            <a:off x="-13495" y="6421312"/>
            <a:ext cx="1570917" cy="464914"/>
          </a:xfrm>
          <a:prstGeom prst="rect">
            <a:avLst/>
          </a:prstGeom>
        </p:spPr>
      </p:pic>
      <p:sp>
        <p:nvSpPr>
          <p:cNvPr id="11" name="Rectangle 88"/>
          <p:cNvSpPr/>
          <p:nvPr userDrawn="1"/>
        </p:nvSpPr>
        <p:spPr>
          <a:xfrm>
            <a:off x="-25730" y="6400800"/>
            <a:ext cx="9169730" cy="18000"/>
          </a:xfrm>
          <a:prstGeom prst="rect">
            <a:avLst/>
          </a:prstGeom>
          <a:solidFill>
            <a:srgbClr val="098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75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85BB4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65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Wat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IPM?</a:t>
            </a:r>
            <a:br>
              <a:rPr lang="es-ES" dirty="0"/>
            </a:br>
            <a:r>
              <a:rPr lang="es-ES" dirty="0" err="1"/>
              <a:t>Waarom</a:t>
            </a:r>
            <a:r>
              <a:rPr lang="es-ES" dirty="0"/>
              <a:t> </a:t>
            </a:r>
            <a:r>
              <a:rPr lang="es-ES" dirty="0" err="1"/>
              <a:t>hubs</a:t>
            </a:r>
            <a:r>
              <a:rPr lang="es-ES" dirty="0"/>
              <a:t>?</a:t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Simon Lox (ILVO)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Stakeholder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, </a:t>
            </a:r>
            <a:r>
              <a:rPr lang="es-ES" dirty="0" err="1"/>
              <a:t>Brussel</a:t>
            </a:r>
            <a:r>
              <a:rPr lang="es-ES" dirty="0"/>
              <a:t>, 13/02/2024</a:t>
            </a:r>
          </a:p>
        </p:txBody>
      </p:sp>
    </p:spTree>
    <p:extLst>
      <p:ext uri="{BB962C8B-B14F-4D97-AF65-F5344CB8AC3E}">
        <p14:creationId xmlns:p14="http://schemas.microsoft.com/office/powerpoint/2010/main" val="252686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58769-27CB-0077-0C26-529312E7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0F21D173-C28B-BF88-3936-FC4717FF3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008967"/>
              </p:ext>
            </p:extLst>
          </p:nvPr>
        </p:nvGraphicFramePr>
        <p:xfrm>
          <a:off x="152400" y="1752600"/>
          <a:ext cx="8839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44919727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632831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IPM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9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Abstract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Demonstraties, Veld experiment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40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Ecologisch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Monitoring, teeltadvies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64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Systemisch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Experten, bedrijfsbezoek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4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Normatief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Voorlopers, groep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34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Sociaal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Informeel, peers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29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Politiek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Netwerk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68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Onbekend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Communicatiekanalen, voorbeelden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42518"/>
                  </a:ext>
                </a:extLst>
              </a:tr>
            </a:tbl>
          </a:graphicData>
        </a:graphic>
      </p:graphicFrame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58FE02-4B0E-620D-1EED-AAF0C1F649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712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F282D1-5197-95AD-1293-00441FF9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5790"/>
            <a:ext cx="8839200" cy="6288810"/>
          </a:xfrm>
        </p:spPr>
        <p:txBody>
          <a:bodyPr/>
          <a:lstStyle/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/>
              <a:t>Bakker, L., Sok, J., van der Werf, W., &amp; Bianchi, F. J. J. A. (2021). </a:t>
            </a:r>
            <a:r>
              <a:rPr lang="nl-BE" sz="900" dirty="0" err="1"/>
              <a:t>Kicking</a:t>
            </a:r>
            <a:r>
              <a:rPr lang="nl-BE" sz="900" dirty="0"/>
              <a:t> </a:t>
            </a:r>
            <a:r>
              <a:rPr lang="nl-BE" sz="900" dirty="0" err="1"/>
              <a:t>the</a:t>
            </a:r>
            <a:r>
              <a:rPr lang="nl-BE" sz="900" dirty="0"/>
              <a:t> </a:t>
            </a:r>
            <a:r>
              <a:rPr lang="nl-BE" sz="900" dirty="0" err="1"/>
              <a:t>Habit</a:t>
            </a:r>
            <a:r>
              <a:rPr lang="nl-BE" sz="900" dirty="0"/>
              <a:t>: </a:t>
            </a:r>
            <a:r>
              <a:rPr lang="nl-BE" sz="900" dirty="0" err="1"/>
              <a:t>What</a:t>
            </a:r>
            <a:r>
              <a:rPr lang="nl-BE" sz="900" dirty="0"/>
              <a:t> </a:t>
            </a:r>
            <a:r>
              <a:rPr lang="nl-BE" sz="900" dirty="0" err="1"/>
              <a:t>Makes</a:t>
            </a:r>
            <a:r>
              <a:rPr lang="nl-BE" sz="900" dirty="0"/>
              <a:t> </a:t>
            </a:r>
            <a:r>
              <a:rPr lang="nl-BE" sz="900" dirty="0" err="1"/>
              <a:t>and</a:t>
            </a:r>
            <a:r>
              <a:rPr lang="nl-BE" sz="900" dirty="0"/>
              <a:t> Breaks Farmers’ </a:t>
            </a:r>
            <a:r>
              <a:rPr lang="nl-BE" sz="900" dirty="0" err="1"/>
              <a:t>Intentions</a:t>
            </a:r>
            <a:r>
              <a:rPr lang="nl-BE" sz="900" dirty="0"/>
              <a:t> </a:t>
            </a:r>
            <a:r>
              <a:rPr lang="nl-BE" sz="900" dirty="0" err="1"/>
              <a:t>to</a:t>
            </a:r>
            <a:r>
              <a:rPr lang="nl-BE" sz="900" dirty="0"/>
              <a:t> </a:t>
            </a:r>
            <a:r>
              <a:rPr lang="nl-BE" sz="900" dirty="0" err="1"/>
              <a:t>Reduce</a:t>
            </a:r>
            <a:r>
              <a:rPr lang="nl-BE" sz="900" dirty="0"/>
              <a:t> Pesticide </a:t>
            </a:r>
            <a:r>
              <a:rPr lang="nl-BE" sz="900" dirty="0" err="1"/>
              <a:t>Use</a:t>
            </a:r>
            <a:r>
              <a:rPr lang="nl-BE" sz="900" dirty="0"/>
              <a:t>? </a:t>
            </a:r>
            <a:r>
              <a:rPr lang="nl-BE" sz="900" dirty="0" err="1"/>
              <a:t>Ecological</a:t>
            </a:r>
            <a:r>
              <a:rPr lang="nl-BE" sz="900" dirty="0"/>
              <a:t> </a:t>
            </a:r>
            <a:r>
              <a:rPr lang="nl-BE" sz="900" dirty="0" err="1"/>
              <a:t>Economics</a:t>
            </a:r>
            <a:r>
              <a:rPr lang="nl-BE" sz="900" dirty="0"/>
              <a:t>, 180. https://doi.org/10.1016/j.ecolecon.2020.106868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Barrera</a:t>
            </a:r>
            <a:r>
              <a:rPr lang="nl-BE" sz="900" dirty="0"/>
              <a:t>, J. F. (2020). </a:t>
            </a:r>
            <a:r>
              <a:rPr lang="nl-BE" sz="900" dirty="0" err="1"/>
              <a:t>Holistic</a:t>
            </a:r>
            <a:r>
              <a:rPr lang="nl-BE" sz="900" dirty="0"/>
              <a:t> Pest Management. In Area-Wide Management of Fruit </a:t>
            </a:r>
            <a:r>
              <a:rPr lang="nl-BE" sz="900" dirty="0" err="1"/>
              <a:t>Fly</a:t>
            </a:r>
            <a:r>
              <a:rPr lang="nl-BE" sz="900" dirty="0"/>
              <a:t> </a:t>
            </a:r>
            <a:r>
              <a:rPr lang="nl-BE" sz="900" dirty="0" err="1"/>
              <a:t>Pests</a:t>
            </a:r>
            <a:r>
              <a:rPr lang="nl-BE" sz="900" dirty="0"/>
              <a:t>.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/>
              <a:t>Bartlett, A. (2008). No more adoption </a:t>
            </a:r>
            <a:r>
              <a:rPr lang="nl-BE" sz="900" dirty="0" err="1"/>
              <a:t>rates</a:t>
            </a:r>
            <a:r>
              <a:rPr lang="nl-BE" sz="900" dirty="0"/>
              <a:t>! </a:t>
            </a:r>
            <a:r>
              <a:rPr lang="nl-BE" sz="900" dirty="0" err="1"/>
              <a:t>Looking</a:t>
            </a:r>
            <a:r>
              <a:rPr lang="nl-BE" sz="900" dirty="0"/>
              <a:t> </a:t>
            </a:r>
            <a:r>
              <a:rPr lang="nl-BE" sz="900" dirty="0" err="1"/>
              <a:t>for</a:t>
            </a:r>
            <a:r>
              <a:rPr lang="nl-BE" sz="900" dirty="0"/>
              <a:t> empowerment in </a:t>
            </a:r>
            <a:r>
              <a:rPr lang="nl-BE" sz="900" dirty="0" err="1"/>
              <a:t>agricultural</a:t>
            </a:r>
            <a:r>
              <a:rPr lang="nl-BE" sz="900" dirty="0"/>
              <a:t> development </a:t>
            </a:r>
            <a:r>
              <a:rPr lang="nl-BE" sz="900" dirty="0" err="1"/>
              <a:t>programmes</a:t>
            </a:r>
            <a:r>
              <a:rPr lang="nl-BE" sz="900" dirty="0"/>
              <a:t>. Development in </a:t>
            </a:r>
            <a:r>
              <a:rPr lang="nl-BE" sz="900" dirty="0" err="1"/>
              <a:t>Practice</a:t>
            </a:r>
            <a:r>
              <a:rPr lang="nl-BE" sz="900" dirty="0"/>
              <a:t>, 18(4–5), 524–538. https://doi.org/10.1080/09614520802181269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Bjørnåvold</a:t>
            </a:r>
            <a:r>
              <a:rPr lang="nl-BE" sz="900" dirty="0"/>
              <a:t>, A., David, M., </a:t>
            </a:r>
            <a:r>
              <a:rPr lang="nl-BE" sz="900" dirty="0" err="1"/>
              <a:t>Bohan</a:t>
            </a:r>
            <a:r>
              <a:rPr lang="nl-BE" sz="900" dirty="0"/>
              <a:t>, D. A., </a:t>
            </a:r>
            <a:r>
              <a:rPr lang="nl-BE" sz="900" dirty="0" err="1"/>
              <a:t>Gibert</a:t>
            </a:r>
            <a:r>
              <a:rPr lang="nl-BE" sz="900" dirty="0"/>
              <a:t>, C., </a:t>
            </a:r>
            <a:r>
              <a:rPr lang="nl-BE" sz="900" dirty="0" err="1"/>
              <a:t>Rousselle</a:t>
            </a:r>
            <a:r>
              <a:rPr lang="nl-BE" sz="900" dirty="0"/>
              <a:t>, J. M., &amp; Van </a:t>
            </a:r>
            <a:r>
              <a:rPr lang="nl-BE" sz="900" dirty="0" err="1"/>
              <a:t>Passel</a:t>
            </a:r>
            <a:r>
              <a:rPr lang="nl-BE" sz="900" dirty="0"/>
              <a:t>, S. (2022). </a:t>
            </a:r>
            <a:r>
              <a:rPr lang="nl-BE" sz="900" dirty="0" err="1"/>
              <a:t>Why</a:t>
            </a:r>
            <a:r>
              <a:rPr lang="nl-BE" sz="900" dirty="0"/>
              <a:t> does France </a:t>
            </a:r>
            <a:r>
              <a:rPr lang="nl-BE" sz="900" dirty="0" err="1"/>
              <a:t>not</a:t>
            </a:r>
            <a:r>
              <a:rPr lang="nl-BE" sz="900" dirty="0"/>
              <a:t> meet </a:t>
            </a:r>
            <a:r>
              <a:rPr lang="nl-BE" sz="900" dirty="0" err="1"/>
              <a:t>its</a:t>
            </a:r>
            <a:r>
              <a:rPr lang="nl-BE" sz="900" dirty="0"/>
              <a:t> pesticide </a:t>
            </a:r>
            <a:r>
              <a:rPr lang="nl-BE" sz="900" dirty="0" err="1"/>
              <a:t>reduction</a:t>
            </a:r>
            <a:r>
              <a:rPr lang="nl-BE" sz="900" dirty="0"/>
              <a:t> targets? Farmers’ </a:t>
            </a:r>
            <a:r>
              <a:rPr lang="nl-BE" sz="900" dirty="0" err="1"/>
              <a:t>socio-economic</a:t>
            </a:r>
            <a:r>
              <a:rPr lang="nl-BE" sz="900" dirty="0"/>
              <a:t> </a:t>
            </a:r>
            <a:r>
              <a:rPr lang="nl-BE" sz="900" dirty="0" err="1"/>
              <a:t>trade-offs</a:t>
            </a:r>
            <a:r>
              <a:rPr lang="nl-BE" sz="900" dirty="0"/>
              <a:t> </a:t>
            </a:r>
            <a:r>
              <a:rPr lang="nl-BE" sz="900" dirty="0" err="1"/>
              <a:t>when</a:t>
            </a:r>
            <a:r>
              <a:rPr lang="nl-BE" sz="900" dirty="0"/>
              <a:t> </a:t>
            </a:r>
            <a:r>
              <a:rPr lang="nl-BE" sz="900" dirty="0" err="1"/>
              <a:t>adopting</a:t>
            </a:r>
            <a:r>
              <a:rPr lang="nl-BE" sz="900" dirty="0"/>
              <a:t> agro-</a:t>
            </a:r>
            <a:r>
              <a:rPr lang="nl-BE" sz="900" dirty="0" err="1"/>
              <a:t>ecological</a:t>
            </a:r>
            <a:r>
              <a:rPr lang="nl-BE" sz="900" dirty="0"/>
              <a:t> </a:t>
            </a:r>
            <a:r>
              <a:rPr lang="nl-BE" sz="900" dirty="0" err="1"/>
              <a:t>practices</a:t>
            </a:r>
            <a:r>
              <a:rPr lang="nl-BE" sz="900" dirty="0"/>
              <a:t>. </a:t>
            </a:r>
            <a:r>
              <a:rPr lang="nl-BE" sz="900" dirty="0" err="1"/>
              <a:t>Ecological</a:t>
            </a:r>
            <a:r>
              <a:rPr lang="nl-BE" sz="900" dirty="0"/>
              <a:t> </a:t>
            </a:r>
            <a:r>
              <a:rPr lang="nl-BE" sz="900" dirty="0" err="1"/>
              <a:t>Economics</a:t>
            </a:r>
            <a:r>
              <a:rPr lang="nl-BE" sz="900" dirty="0"/>
              <a:t>, 198. https://doi.org/10.1016/j.ecolecon.2022.107440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/>
              <a:t>Burton, R. J. F. (2004). </a:t>
            </a:r>
            <a:r>
              <a:rPr lang="nl-BE" sz="900" dirty="0" err="1"/>
              <a:t>Seeing</a:t>
            </a:r>
            <a:r>
              <a:rPr lang="nl-BE" sz="900" dirty="0"/>
              <a:t> </a:t>
            </a:r>
            <a:r>
              <a:rPr lang="nl-BE" sz="900" dirty="0" err="1"/>
              <a:t>through</a:t>
            </a:r>
            <a:r>
              <a:rPr lang="nl-BE" sz="900" dirty="0"/>
              <a:t> </a:t>
            </a:r>
            <a:r>
              <a:rPr lang="nl-BE" sz="900" dirty="0" err="1"/>
              <a:t>the</a:t>
            </a:r>
            <a:r>
              <a:rPr lang="nl-BE" sz="900" dirty="0"/>
              <a:t> “</a:t>
            </a:r>
            <a:r>
              <a:rPr lang="nl-BE" sz="900" dirty="0" err="1"/>
              <a:t>good</a:t>
            </a:r>
            <a:r>
              <a:rPr lang="nl-BE" sz="900" dirty="0"/>
              <a:t> </a:t>
            </a:r>
            <a:r>
              <a:rPr lang="nl-BE" sz="900" dirty="0" err="1"/>
              <a:t>farmer’s</a:t>
            </a:r>
            <a:r>
              <a:rPr lang="nl-BE" sz="900" dirty="0"/>
              <a:t>” </a:t>
            </a:r>
            <a:r>
              <a:rPr lang="nl-BE" sz="900" dirty="0" err="1"/>
              <a:t>eyes</a:t>
            </a:r>
            <a:r>
              <a:rPr lang="nl-BE" sz="900" dirty="0"/>
              <a:t>: </a:t>
            </a:r>
            <a:r>
              <a:rPr lang="nl-BE" sz="900" dirty="0" err="1"/>
              <a:t>Towards</a:t>
            </a:r>
            <a:r>
              <a:rPr lang="nl-BE" sz="900" dirty="0"/>
              <a:t> </a:t>
            </a:r>
            <a:r>
              <a:rPr lang="nl-BE" sz="900" dirty="0" err="1"/>
              <a:t>developing</a:t>
            </a:r>
            <a:r>
              <a:rPr lang="nl-BE" sz="900" dirty="0"/>
              <a:t> </a:t>
            </a:r>
            <a:r>
              <a:rPr lang="nl-BE" sz="900" dirty="0" err="1"/>
              <a:t>an</a:t>
            </a:r>
            <a:r>
              <a:rPr lang="nl-BE" sz="900" dirty="0"/>
              <a:t> </a:t>
            </a:r>
            <a:r>
              <a:rPr lang="nl-BE" sz="900" dirty="0" err="1"/>
              <a:t>understanding</a:t>
            </a:r>
            <a:r>
              <a:rPr lang="nl-BE" sz="900" dirty="0"/>
              <a:t> of </a:t>
            </a:r>
            <a:r>
              <a:rPr lang="nl-BE" sz="900" dirty="0" err="1"/>
              <a:t>the</a:t>
            </a:r>
            <a:r>
              <a:rPr lang="nl-BE" sz="900" dirty="0"/>
              <a:t> </a:t>
            </a:r>
            <a:r>
              <a:rPr lang="nl-BE" sz="900" dirty="0" err="1"/>
              <a:t>social</a:t>
            </a:r>
            <a:r>
              <a:rPr lang="nl-BE" sz="900" dirty="0"/>
              <a:t> </a:t>
            </a:r>
            <a:r>
              <a:rPr lang="nl-BE" sz="900" dirty="0" err="1"/>
              <a:t>symbolic</a:t>
            </a:r>
            <a:r>
              <a:rPr lang="nl-BE" sz="900" dirty="0"/>
              <a:t> </a:t>
            </a:r>
            <a:r>
              <a:rPr lang="nl-BE" sz="900" dirty="0" err="1"/>
              <a:t>value</a:t>
            </a:r>
            <a:r>
              <a:rPr lang="nl-BE" sz="900" dirty="0"/>
              <a:t> of “</a:t>
            </a:r>
            <a:r>
              <a:rPr lang="nl-BE" sz="900" dirty="0" err="1"/>
              <a:t>productivist</a:t>
            </a:r>
            <a:r>
              <a:rPr lang="nl-BE" sz="900" dirty="0"/>
              <a:t>” </a:t>
            </a:r>
            <a:r>
              <a:rPr lang="nl-BE" sz="900" dirty="0" err="1"/>
              <a:t>behaviour</a:t>
            </a:r>
            <a:r>
              <a:rPr lang="nl-BE" sz="900" dirty="0"/>
              <a:t>. </a:t>
            </a:r>
            <a:r>
              <a:rPr lang="nl-BE" sz="900" dirty="0" err="1"/>
              <a:t>Sociologia</a:t>
            </a:r>
            <a:r>
              <a:rPr lang="nl-BE" sz="900" dirty="0"/>
              <a:t> </a:t>
            </a:r>
            <a:r>
              <a:rPr lang="nl-BE" sz="900" dirty="0" err="1"/>
              <a:t>Ruralis</a:t>
            </a:r>
            <a:r>
              <a:rPr lang="nl-BE" sz="900" dirty="0"/>
              <a:t>, 44(2), 195–215. https://doi.org/10.1111/j.1467-9523.2004.00270.x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Creissen</a:t>
            </a:r>
            <a:r>
              <a:rPr lang="nl-BE" sz="900" dirty="0"/>
              <a:t>, H. E., Jones, P. J., </a:t>
            </a:r>
            <a:r>
              <a:rPr lang="nl-BE" sz="900" dirty="0" err="1"/>
              <a:t>Tranter</a:t>
            </a:r>
            <a:r>
              <a:rPr lang="nl-BE" sz="900" dirty="0"/>
              <a:t>, R. B., </a:t>
            </a:r>
            <a:r>
              <a:rPr lang="nl-BE" sz="900" dirty="0" err="1"/>
              <a:t>Girling</a:t>
            </a:r>
            <a:r>
              <a:rPr lang="nl-BE" sz="900" dirty="0"/>
              <a:t>, R. D., Jess, S., </a:t>
            </a:r>
            <a:r>
              <a:rPr lang="nl-BE" sz="900" dirty="0" err="1"/>
              <a:t>Burnett</a:t>
            </a:r>
            <a:r>
              <a:rPr lang="nl-BE" sz="900" dirty="0"/>
              <a:t>, F. J., </a:t>
            </a:r>
            <a:r>
              <a:rPr lang="nl-BE" sz="900" dirty="0" err="1"/>
              <a:t>Gaffney</a:t>
            </a:r>
            <a:r>
              <a:rPr lang="nl-BE" sz="900" dirty="0"/>
              <a:t>, M., </a:t>
            </a:r>
            <a:r>
              <a:rPr lang="nl-BE" sz="900" dirty="0" err="1"/>
              <a:t>Thorne</a:t>
            </a:r>
            <a:r>
              <a:rPr lang="nl-BE" sz="900" dirty="0"/>
              <a:t>, F. S., &amp; </a:t>
            </a:r>
            <a:r>
              <a:rPr lang="nl-BE" sz="900" dirty="0" err="1"/>
              <a:t>Kildea</a:t>
            </a:r>
            <a:r>
              <a:rPr lang="nl-BE" sz="900" dirty="0"/>
              <a:t>, S. (2021). </a:t>
            </a:r>
            <a:r>
              <a:rPr lang="nl-BE" sz="900" dirty="0" err="1"/>
              <a:t>Identifying</a:t>
            </a:r>
            <a:r>
              <a:rPr lang="nl-BE" sz="900" dirty="0"/>
              <a:t> </a:t>
            </a:r>
            <a:r>
              <a:rPr lang="nl-BE" sz="900" dirty="0" err="1"/>
              <a:t>the</a:t>
            </a:r>
            <a:r>
              <a:rPr lang="nl-BE" sz="900" dirty="0"/>
              <a:t> drivers </a:t>
            </a:r>
            <a:r>
              <a:rPr lang="nl-BE" sz="900" dirty="0" err="1"/>
              <a:t>and</a:t>
            </a:r>
            <a:r>
              <a:rPr lang="nl-BE" sz="900" dirty="0"/>
              <a:t> </a:t>
            </a:r>
            <a:r>
              <a:rPr lang="nl-BE" sz="900" dirty="0" err="1"/>
              <a:t>constraints</a:t>
            </a:r>
            <a:r>
              <a:rPr lang="nl-BE" sz="900" dirty="0"/>
              <a:t> </a:t>
            </a:r>
            <a:r>
              <a:rPr lang="nl-BE" sz="900" dirty="0" err="1"/>
              <a:t>to</a:t>
            </a:r>
            <a:r>
              <a:rPr lang="nl-BE" sz="900" dirty="0"/>
              <a:t> adoption of IPM </a:t>
            </a:r>
            <a:r>
              <a:rPr lang="nl-BE" sz="900" dirty="0" err="1"/>
              <a:t>among</a:t>
            </a:r>
            <a:r>
              <a:rPr lang="nl-BE" sz="900" dirty="0"/>
              <a:t> </a:t>
            </a:r>
            <a:r>
              <a:rPr lang="nl-BE" sz="900" dirty="0" err="1"/>
              <a:t>arable</a:t>
            </a:r>
            <a:r>
              <a:rPr lang="nl-BE" sz="900" dirty="0"/>
              <a:t> farmers in </a:t>
            </a:r>
            <a:r>
              <a:rPr lang="nl-BE" sz="900" dirty="0" err="1"/>
              <a:t>the</a:t>
            </a:r>
            <a:r>
              <a:rPr lang="nl-BE" sz="900" dirty="0"/>
              <a:t> UK </a:t>
            </a:r>
            <a:r>
              <a:rPr lang="nl-BE" sz="900" dirty="0" err="1"/>
              <a:t>and</a:t>
            </a:r>
            <a:r>
              <a:rPr lang="nl-BE" sz="900" dirty="0"/>
              <a:t> Ireland. Pest Management </a:t>
            </a:r>
            <a:r>
              <a:rPr lang="nl-BE" sz="900" dirty="0" err="1"/>
              <a:t>Science</a:t>
            </a:r>
            <a:r>
              <a:rPr lang="nl-BE" sz="900" dirty="0"/>
              <a:t>, 77(9), 4148–4158. https://doi.org/10.1002/ps.6452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Deguine</a:t>
            </a:r>
            <a:r>
              <a:rPr lang="nl-BE" sz="900" dirty="0"/>
              <a:t>, J. P., </a:t>
            </a:r>
            <a:r>
              <a:rPr lang="nl-BE" sz="900" dirty="0" err="1"/>
              <a:t>Aubertot</a:t>
            </a:r>
            <a:r>
              <a:rPr lang="nl-BE" sz="900" dirty="0"/>
              <a:t>, J. N., </a:t>
            </a:r>
            <a:r>
              <a:rPr lang="nl-BE" sz="900" dirty="0" err="1"/>
              <a:t>Bellon</a:t>
            </a:r>
            <a:r>
              <a:rPr lang="nl-BE" sz="900" dirty="0"/>
              <a:t>, S., Côte, F., </a:t>
            </a:r>
            <a:r>
              <a:rPr lang="nl-BE" sz="900" dirty="0" err="1"/>
              <a:t>Lauri</a:t>
            </a:r>
            <a:r>
              <a:rPr lang="nl-BE" sz="900" dirty="0"/>
              <a:t>, P. E., </a:t>
            </a:r>
            <a:r>
              <a:rPr lang="nl-BE" sz="900" dirty="0" err="1"/>
              <a:t>Lescourret</a:t>
            </a:r>
            <a:r>
              <a:rPr lang="nl-BE" sz="900" dirty="0"/>
              <a:t>, F., </a:t>
            </a:r>
            <a:r>
              <a:rPr lang="nl-BE" sz="900" dirty="0" err="1"/>
              <a:t>Ratnadass</a:t>
            </a:r>
            <a:r>
              <a:rPr lang="nl-BE" sz="900" dirty="0"/>
              <a:t>, A., </a:t>
            </a:r>
            <a:r>
              <a:rPr lang="nl-BE" sz="900" dirty="0" err="1"/>
              <a:t>Scopel</a:t>
            </a:r>
            <a:r>
              <a:rPr lang="nl-BE" sz="900" dirty="0"/>
              <a:t>, E., </a:t>
            </a:r>
            <a:r>
              <a:rPr lang="nl-BE" sz="900" dirty="0" err="1"/>
              <a:t>Andrieu</a:t>
            </a:r>
            <a:r>
              <a:rPr lang="nl-BE" sz="900" dirty="0"/>
              <a:t>, N., </a:t>
            </a:r>
            <a:r>
              <a:rPr lang="nl-BE" sz="900" dirty="0" err="1"/>
              <a:t>Bàrberi</a:t>
            </a:r>
            <a:r>
              <a:rPr lang="nl-BE" sz="900" dirty="0"/>
              <a:t>, P., Becker, N., </a:t>
            </a:r>
            <a:r>
              <a:rPr lang="nl-BE" sz="900" dirty="0" err="1"/>
              <a:t>Bouyer</a:t>
            </a:r>
            <a:r>
              <a:rPr lang="nl-BE" sz="900" dirty="0"/>
              <a:t>, J., </a:t>
            </a:r>
            <a:r>
              <a:rPr lang="nl-BE" sz="900" dirty="0" err="1"/>
              <a:t>Brévault</a:t>
            </a:r>
            <a:r>
              <a:rPr lang="nl-BE" sz="900" dirty="0"/>
              <a:t>, T., </a:t>
            </a:r>
            <a:r>
              <a:rPr lang="nl-BE" sz="900" dirty="0" err="1"/>
              <a:t>Cerdan</a:t>
            </a:r>
            <a:r>
              <a:rPr lang="nl-BE" sz="900" dirty="0"/>
              <a:t>, C., </a:t>
            </a:r>
            <a:r>
              <a:rPr lang="nl-BE" sz="900" dirty="0" err="1"/>
              <a:t>Cortesero</a:t>
            </a:r>
            <a:r>
              <a:rPr lang="nl-BE" sz="900" dirty="0"/>
              <a:t>, A. M., </a:t>
            </a:r>
            <a:r>
              <a:rPr lang="nl-BE" sz="900" dirty="0" err="1"/>
              <a:t>Dangles</a:t>
            </a:r>
            <a:r>
              <a:rPr lang="nl-BE" sz="900" dirty="0"/>
              <a:t>, O., </a:t>
            </a:r>
            <a:r>
              <a:rPr lang="nl-BE" sz="900" dirty="0" err="1"/>
              <a:t>Delatte</a:t>
            </a:r>
            <a:r>
              <a:rPr lang="nl-BE" sz="900" dirty="0"/>
              <a:t>, H., </a:t>
            </a:r>
            <a:r>
              <a:rPr lang="nl-BE" sz="900" dirty="0" err="1"/>
              <a:t>Dinh</a:t>
            </a:r>
            <a:r>
              <a:rPr lang="nl-BE" sz="900" dirty="0"/>
              <a:t>, P. T. Y., </a:t>
            </a:r>
            <a:r>
              <a:rPr lang="nl-BE" sz="900" dirty="0" err="1"/>
              <a:t>Dreyer</a:t>
            </a:r>
            <a:r>
              <a:rPr lang="nl-BE" sz="900" dirty="0"/>
              <a:t>, H., … </a:t>
            </a:r>
            <a:r>
              <a:rPr lang="nl-BE" sz="900" dirty="0" err="1"/>
              <a:t>Lamichhane</a:t>
            </a:r>
            <a:r>
              <a:rPr lang="nl-BE" sz="900" dirty="0"/>
              <a:t>, J. R. (2023). </a:t>
            </a:r>
            <a:r>
              <a:rPr lang="nl-BE" sz="900" dirty="0" err="1"/>
              <a:t>Agroecological</a:t>
            </a:r>
            <a:r>
              <a:rPr lang="nl-BE" sz="900" dirty="0"/>
              <a:t> </a:t>
            </a:r>
            <a:r>
              <a:rPr lang="nl-BE" sz="900" dirty="0" err="1"/>
              <a:t>crop</a:t>
            </a:r>
            <a:r>
              <a:rPr lang="nl-BE" sz="900" dirty="0"/>
              <a:t> </a:t>
            </a:r>
            <a:r>
              <a:rPr lang="nl-BE" sz="900" dirty="0" err="1"/>
              <a:t>protection</a:t>
            </a:r>
            <a:r>
              <a:rPr lang="nl-BE" sz="900" dirty="0"/>
              <a:t> </a:t>
            </a:r>
            <a:r>
              <a:rPr lang="nl-BE" sz="900" dirty="0" err="1"/>
              <a:t>for</a:t>
            </a:r>
            <a:r>
              <a:rPr lang="nl-BE" sz="900" dirty="0"/>
              <a:t> </a:t>
            </a:r>
            <a:r>
              <a:rPr lang="nl-BE" sz="900" dirty="0" err="1"/>
              <a:t>sustainable</a:t>
            </a:r>
            <a:r>
              <a:rPr lang="nl-BE" sz="900" dirty="0"/>
              <a:t> </a:t>
            </a:r>
            <a:r>
              <a:rPr lang="nl-BE" sz="900" dirty="0" err="1"/>
              <a:t>agriculture</a:t>
            </a:r>
            <a:r>
              <a:rPr lang="nl-BE" sz="900" dirty="0"/>
              <a:t>. Advances in </a:t>
            </a:r>
            <a:r>
              <a:rPr lang="nl-BE" sz="900" dirty="0" err="1"/>
              <a:t>Agronomy</a:t>
            </a:r>
            <a:r>
              <a:rPr lang="nl-BE" sz="900" dirty="0"/>
              <a:t>, 178, 1–59. https://doi.org/10.1016/bs.agron.2022.11.002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Deguine</a:t>
            </a:r>
            <a:r>
              <a:rPr lang="nl-BE" sz="900" dirty="0"/>
              <a:t>, J.-P., </a:t>
            </a:r>
            <a:r>
              <a:rPr lang="nl-BE" sz="900" dirty="0" err="1"/>
              <a:t>Aubertot</a:t>
            </a:r>
            <a:r>
              <a:rPr lang="nl-BE" sz="900" dirty="0"/>
              <a:t>, J.-N., Flor, R. J., </a:t>
            </a:r>
            <a:r>
              <a:rPr lang="nl-BE" sz="900" dirty="0" err="1"/>
              <a:t>Lescourret</a:t>
            </a:r>
            <a:r>
              <a:rPr lang="nl-BE" sz="900" dirty="0"/>
              <a:t>, F., </a:t>
            </a:r>
            <a:r>
              <a:rPr lang="nl-BE" sz="900" dirty="0" err="1"/>
              <a:t>Wyckhuys</a:t>
            </a:r>
            <a:r>
              <a:rPr lang="nl-BE" sz="900" dirty="0"/>
              <a:t>, K. A. G., &amp; </a:t>
            </a:r>
            <a:r>
              <a:rPr lang="nl-BE" sz="900" dirty="0" err="1"/>
              <a:t>Ratnadass</a:t>
            </a:r>
            <a:r>
              <a:rPr lang="nl-BE" sz="900" dirty="0"/>
              <a:t>, A. (2021). </a:t>
            </a:r>
            <a:r>
              <a:rPr lang="nl-BE" sz="900" dirty="0" err="1"/>
              <a:t>Integrated</a:t>
            </a:r>
            <a:r>
              <a:rPr lang="nl-BE" sz="900" dirty="0"/>
              <a:t> pest management: </a:t>
            </a:r>
            <a:r>
              <a:rPr lang="nl-BE" sz="900" dirty="0" err="1"/>
              <a:t>good</a:t>
            </a:r>
            <a:r>
              <a:rPr lang="nl-BE" sz="900" dirty="0"/>
              <a:t> </a:t>
            </a:r>
            <a:r>
              <a:rPr lang="nl-BE" sz="900" dirty="0" err="1"/>
              <a:t>intentions</a:t>
            </a:r>
            <a:r>
              <a:rPr lang="nl-BE" sz="900" dirty="0"/>
              <a:t>, hard </a:t>
            </a:r>
            <a:r>
              <a:rPr lang="nl-BE" sz="900" dirty="0" err="1"/>
              <a:t>realities</a:t>
            </a:r>
            <a:r>
              <a:rPr lang="nl-BE" sz="900" dirty="0"/>
              <a:t>. A review. </a:t>
            </a:r>
            <a:r>
              <a:rPr lang="nl-BE" sz="900" dirty="0" err="1"/>
              <a:t>Agronomy</a:t>
            </a:r>
            <a:r>
              <a:rPr lang="nl-BE" sz="900" dirty="0"/>
              <a:t> </a:t>
            </a:r>
            <a:r>
              <a:rPr lang="nl-BE" sz="900" dirty="0" err="1"/>
              <a:t>for</a:t>
            </a:r>
            <a:r>
              <a:rPr lang="nl-BE" sz="900" dirty="0"/>
              <a:t> </a:t>
            </a:r>
            <a:r>
              <a:rPr lang="nl-BE" sz="900" dirty="0" err="1"/>
              <a:t>Sustainable</a:t>
            </a:r>
            <a:r>
              <a:rPr lang="nl-BE" sz="900" dirty="0"/>
              <a:t> Development , 41(38). https://doi.org/10.1007/s13593-021-00689-w/Published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Ehler</a:t>
            </a:r>
            <a:r>
              <a:rPr lang="nl-BE" sz="900" dirty="0"/>
              <a:t>, L. E. (2006). </a:t>
            </a:r>
            <a:r>
              <a:rPr lang="nl-BE" sz="900" dirty="0" err="1"/>
              <a:t>Integrated</a:t>
            </a:r>
            <a:r>
              <a:rPr lang="nl-BE" sz="900" dirty="0"/>
              <a:t> pest management (IPM): Definition, </a:t>
            </a:r>
            <a:r>
              <a:rPr lang="nl-BE" sz="900" dirty="0" err="1"/>
              <a:t>historical</a:t>
            </a:r>
            <a:r>
              <a:rPr lang="nl-BE" sz="900" dirty="0"/>
              <a:t> development </a:t>
            </a:r>
            <a:r>
              <a:rPr lang="nl-BE" sz="900" dirty="0" err="1"/>
              <a:t>and</a:t>
            </a:r>
            <a:r>
              <a:rPr lang="nl-BE" sz="900" dirty="0"/>
              <a:t> </a:t>
            </a:r>
            <a:r>
              <a:rPr lang="nl-BE" sz="900" dirty="0" err="1"/>
              <a:t>implementation</a:t>
            </a:r>
            <a:r>
              <a:rPr lang="nl-BE" sz="900" dirty="0"/>
              <a:t>, </a:t>
            </a:r>
            <a:r>
              <a:rPr lang="nl-BE" sz="900" dirty="0" err="1"/>
              <a:t>and</a:t>
            </a:r>
            <a:r>
              <a:rPr lang="nl-BE" sz="900" dirty="0"/>
              <a:t> </a:t>
            </a:r>
            <a:r>
              <a:rPr lang="nl-BE" sz="900" dirty="0" err="1"/>
              <a:t>the</a:t>
            </a:r>
            <a:r>
              <a:rPr lang="nl-BE" sz="900" dirty="0"/>
              <a:t> </a:t>
            </a:r>
            <a:r>
              <a:rPr lang="nl-BE" sz="900" dirty="0" err="1"/>
              <a:t>other</a:t>
            </a:r>
            <a:r>
              <a:rPr lang="nl-BE" sz="900" dirty="0"/>
              <a:t> IPM. Pest Management </a:t>
            </a:r>
            <a:r>
              <a:rPr lang="nl-BE" sz="900" dirty="0" err="1"/>
              <a:t>Science</a:t>
            </a:r>
            <a:r>
              <a:rPr lang="nl-BE" sz="900" dirty="0"/>
              <a:t>, 62(9), 787–789. https://doi.org/10.1002/ps.1247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Finger</a:t>
            </a:r>
            <a:r>
              <a:rPr lang="nl-BE" sz="900" dirty="0"/>
              <a:t>, R., &amp; </a:t>
            </a:r>
            <a:r>
              <a:rPr lang="nl-BE" sz="900" dirty="0" err="1"/>
              <a:t>Möhring</a:t>
            </a:r>
            <a:r>
              <a:rPr lang="nl-BE" sz="900" dirty="0"/>
              <a:t>, N. (2022). The adoption of pesticide-free </a:t>
            </a:r>
            <a:r>
              <a:rPr lang="nl-BE" sz="900" dirty="0" err="1"/>
              <a:t>wheat</a:t>
            </a:r>
            <a:r>
              <a:rPr lang="nl-BE" sz="900" dirty="0"/>
              <a:t> </a:t>
            </a:r>
            <a:r>
              <a:rPr lang="nl-BE" sz="900" dirty="0" err="1"/>
              <a:t>production</a:t>
            </a:r>
            <a:r>
              <a:rPr lang="nl-BE" sz="900" dirty="0"/>
              <a:t> </a:t>
            </a:r>
            <a:r>
              <a:rPr lang="nl-BE" sz="900" dirty="0" err="1"/>
              <a:t>and</a:t>
            </a:r>
            <a:r>
              <a:rPr lang="nl-BE" sz="900" dirty="0"/>
              <a:t> farmers’ </a:t>
            </a:r>
            <a:r>
              <a:rPr lang="nl-BE" sz="900" dirty="0" err="1"/>
              <a:t>perceptions</a:t>
            </a:r>
            <a:r>
              <a:rPr lang="nl-BE" sz="900" dirty="0"/>
              <a:t> of </a:t>
            </a:r>
            <a:r>
              <a:rPr lang="nl-BE" sz="900" dirty="0" err="1"/>
              <a:t>its</a:t>
            </a:r>
            <a:r>
              <a:rPr lang="nl-BE" sz="900" dirty="0"/>
              <a:t> </a:t>
            </a:r>
            <a:r>
              <a:rPr lang="nl-BE" sz="900" dirty="0" err="1"/>
              <a:t>environmental</a:t>
            </a:r>
            <a:r>
              <a:rPr lang="nl-BE" sz="900" dirty="0"/>
              <a:t> </a:t>
            </a:r>
            <a:r>
              <a:rPr lang="nl-BE" sz="900" dirty="0" err="1"/>
              <a:t>and</a:t>
            </a:r>
            <a:r>
              <a:rPr lang="nl-BE" sz="900" dirty="0"/>
              <a:t> health </a:t>
            </a:r>
            <a:r>
              <a:rPr lang="nl-BE" sz="900" dirty="0" err="1"/>
              <a:t>effects</a:t>
            </a:r>
            <a:r>
              <a:rPr lang="nl-BE" sz="900" dirty="0"/>
              <a:t>. </a:t>
            </a:r>
            <a:r>
              <a:rPr lang="nl-BE" sz="900" dirty="0" err="1"/>
              <a:t>Ecological</a:t>
            </a:r>
            <a:r>
              <a:rPr lang="nl-BE" sz="900" dirty="0"/>
              <a:t> </a:t>
            </a:r>
            <a:r>
              <a:rPr lang="nl-BE" sz="900" dirty="0" err="1"/>
              <a:t>Economics</a:t>
            </a:r>
            <a:r>
              <a:rPr lang="nl-BE" sz="900" dirty="0"/>
              <a:t>, 198. https://doi.org/10.1016/j.ecolecon.2022.107463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Lamichhane</a:t>
            </a:r>
            <a:r>
              <a:rPr lang="nl-BE" sz="900" dirty="0"/>
              <a:t>, J. R. (2017). Pesticide </a:t>
            </a:r>
            <a:r>
              <a:rPr lang="nl-BE" sz="900" dirty="0" err="1"/>
              <a:t>use</a:t>
            </a:r>
            <a:r>
              <a:rPr lang="nl-BE" sz="900" dirty="0"/>
              <a:t> </a:t>
            </a:r>
            <a:r>
              <a:rPr lang="nl-BE" sz="900" dirty="0" err="1"/>
              <a:t>and</a:t>
            </a:r>
            <a:r>
              <a:rPr lang="nl-BE" sz="900" dirty="0"/>
              <a:t> risk </a:t>
            </a:r>
            <a:r>
              <a:rPr lang="nl-BE" sz="900" dirty="0" err="1"/>
              <a:t>reduction</a:t>
            </a:r>
            <a:r>
              <a:rPr lang="nl-BE" sz="900" dirty="0"/>
              <a:t> in European </a:t>
            </a:r>
            <a:r>
              <a:rPr lang="nl-BE" sz="900" dirty="0" err="1"/>
              <a:t>farming</a:t>
            </a:r>
            <a:r>
              <a:rPr lang="nl-BE" sz="900" dirty="0"/>
              <a:t> systems </a:t>
            </a:r>
            <a:r>
              <a:rPr lang="nl-BE" sz="900" dirty="0" err="1"/>
              <a:t>with</a:t>
            </a:r>
            <a:r>
              <a:rPr lang="nl-BE" sz="900" dirty="0"/>
              <a:t> IPM: An </a:t>
            </a:r>
            <a:r>
              <a:rPr lang="nl-BE" sz="900" dirty="0" err="1"/>
              <a:t>introduction</a:t>
            </a:r>
            <a:r>
              <a:rPr lang="nl-BE" sz="900" dirty="0"/>
              <a:t> </a:t>
            </a:r>
            <a:r>
              <a:rPr lang="nl-BE" sz="900" dirty="0" err="1"/>
              <a:t>to</a:t>
            </a:r>
            <a:r>
              <a:rPr lang="nl-BE" sz="900" dirty="0"/>
              <a:t> </a:t>
            </a:r>
            <a:r>
              <a:rPr lang="nl-BE" sz="900" dirty="0" err="1"/>
              <a:t>the</a:t>
            </a:r>
            <a:r>
              <a:rPr lang="nl-BE" sz="900" dirty="0"/>
              <a:t> special issue. </a:t>
            </a:r>
            <a:r>
              <a:rPr lang="nl-BE" sz="900" dirty="0" err="1"/>
              <a:t>Crop</a:t>
            </a:r>
            <a:r>
              <a:rPr lang="nl-BE" sz="900" dirty="0"/>
              <a:t> </a:t>
            </a:r>
            <a:r>
              <a:rPr lang="nl-BE" sz="900" dirty="0" err="1"/>
              <a:t>Protection</a:t>
            </a:r>
            <a:r>
              <a:rPr lang="nl-BE" sz="900" dirty="0"/>
              <a:t>, 97, 1–6. https://doi.org/10.1016/j.cropro.2017.01.017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Lamichhane</a:t>
            </a:r>
            <a:r>
              <a:rPr lang="nl-BE" sz="900" dirty="0"/>
              <a:t>, J. R., </a:t>
            </a:r>
            <a:r>
              <a:rPr lang="nl-BE" sz="900" dirty="0" err="1"/>
              <a:t>Aubertot</a:t>
            </a:r>
            <a:r>
              <a:rPr lang="nl-BE" sz="900" dirty="0"/>
              <a:t>, J. N., Begg, G., Birch, A. N. E., Boonekamp, P., </a:t>
            </a:r>
            <a:r>
              <a:rPr lang="nl-BE" sz="900" dirty="0" err="1"/>
              <a:t>Dachbrodt-Saaydeh</a:t>
            </a:r>
            <a:r>
              <a:rPr lang="nl-BE" sz="900" dirty="0"/>
              <a:t>, S., Hansen, J. G., </a:t>
            </a:r>
            <a:r>
              <a:rPr lang="nl-BE" sz="900" dirty="0" err="1"/>
              <a:t>Hovmøller</a:t>
            </a:r>
            <a:r>
              <a:rPr lang="nl-BE" sz="900" dirty="0"/>
              <a:t>, M. S., Jensen, J. E., </a:t>
            </a:r>
            <a:r>
              <a:rPr lang="nl-BE" sz="900" dirty="0" err="1"/>
              <a:t>Jørgensen</a:t>
            </a:r>
            <a:r>
              <a:rPr lang="nl-BE" sz="900" dirty="0"/>
              <a:t>, L. N., Kiss, J., Kudsk, P., Moonen, A. C., </a:t>
            </a:r>
            <a:r>
              <a:rPr lang="nl-BE" sz="900" dirty="0" err="1"/>
              <a:t>Rasplus</a:t>
            </a:r>
            <a:r>
              <a:rPr lang="nl-BE" sz="900" dirty="0"/>
              <a:t>, J. Y., </a:t>
            </a:r>
            <a:r>
              <a:rPr lang="nl-BE" sz="900" dirty="0" err="1"/>
              <a:t>Sattin</a:t>
            </a:r>
            <a:r>
              <a:rPr lang="nl-BE" sz="900" dirty="0"/>
              <a:t>, M., </a:t>
            </a:r>
            <a:r>
              <a:rPr lang="nl-BE" sz="900" dirty="0" err="1"/>
              <a:t>Streito</a:t>
            </a:r>
            <a:r>
              <a:rPr lang="nl-BE" sz="900" dirty="0"/>
              <a:t>, J. C., &amp; </a:t>
            </a:r>
            <a:r>
              <a:rPr lang="nl-BE" sz="900" dirty="0" err="1"/>
              <a:t>Messéan</a:t>
            </a:r>
            <a:r>
              <a:rPr lang="nl-BE" sz="900" dirty="0"/>
              <a:t>, A. (2016). Networking of </a:t>
            </a:r>
            <a:r>
              <a:rPr lang="nl-BE" sz="900" dirty="0" err="1"/>
              <a:t>integrated</a:t>
            </a:r>
            <a:r>
              <a:rPr lang="nl-BE" sz="900" dirty="0"/>
              <a:t> pest management: A </a:t>
            </a:r>
            <a:r>
              <a:rPr lang="nl-BE" sz="900" dirty="0" err="1"/>
              <a:t>powerful</a:t>
            </a:r>
            <a:r>
              <a:rPr lang="nl-BE" sz="900" dirty="0"/>
              <a:t> approach </a:t>
            </a:r>
            <a:r>
              <a:rPr lang="nl-BE" sz="900" dirty="0" err="1"/>
              <a:t>to</a:t>
            </a:r>
            <a:r>
              <a:rPr lang="nl-BE" sz="900" dirty="0"/>
              <a:t> </a:t>
            </a:r>
            <a:r>
              <a:rPr lang="nl-BE" sz="900" dirty="0" err="1"/>
              <a:t>address</a:t>
            </a:r>
            <a:r>
              <a:rPr lang="nl-BE" sz="900" dirty="0"/>
              <a:t> common </a:t>
            </a:r>
            <a:r>
              <a:rPr lang="nl-BE" sz="900" dirty="0" err="1"/>
              <a:t>challenges</a:t>
            </a:r>
            <a:r>
              <a:rPr lang="nl-BE" sz="900" dirty="0"/>
              <a:t> in </a:t>
            </a:r>
            <a:r>
              <a:rPr lang="nl-BE" sz="900" dirty="0" err="1"/>
              <a:t>agriculture</a:t>
            </a:r>
            <a:r>
              <a:rPr lang="nl-BE" sz="900" dirty="0"/>
              <a:t>. In </a:t>
            </a:r>
            <a:r>
              <a:rPr lang="nl-BE" sz="900" dirty="0" err="1"/>
              <a:t>Crop</a:t>
            </a:r>
            <a:r>
              <a:rPr lang="nl-BE" sz="900" dirty="0"/>
              <a:t> </a:t>
            </a:r>
            <a:r>
              <a:rPr lang="nl-BE" sz="900" dirty="0" err="1"/>
              <a:t>Protection</a:t>
            </a:r>
            <a:r>
              <a:rPr lang="nl-BE" sz="900" dirty="0"/>
              <a:t> (Vol. 89, pp. 139–151). Elsevier Ltd. https://doi.org/10.1016/j.cropro.2016.07.011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Lamine</a:t>
            </a:r>
            <a:r>
              <a:rPr lang="nl-BE" sz="900" dirty="0"/>
              <a:t>, C. (2011). </a:t>
            </a:r>
            <a:r>
              <a:rPr lang="nl-BE" sz="900" dirty="0" err="1"/>
              <a:t>Transition</a:t>
            </a:r>
            <a:r>
              <a:rPr lang="nl-BE" sz="900" dirty="0"/>
              <a:t> </a:t>
            </a:r>
            <a:r>
              <a:rPr lang="nl-BE" sz="900" dirty="0" err="1"/>
              <a:t>pathways</a:t>
            </a:r>
            <a:r>
              <a:rPr lang="nl-BE" sz="900" dirty="0"/>
              <a:t> </a:t>
            </a:r>
            <a:r>
              <a:rPr lang="nl-BE" sz="900" dirty="0" err="1"/>
              <a:t>towards</a:t>
            </a:r>
            <a:r>
              <a:rPr lang="nl-BE" sz="900" dirty="0"/>
              <a:t> a </a:t>
            </a:r>
            <a:r>
              <a:rPr lang="nl-BE" sz="900" dirty="0" err="1"/>
              <a:t>robust</a:t>
            </a:r>
            <a:r>
              <a:rPr lang="nl-BE" sz="900" dirty="0"/>
              <a:t> </a:t>
            </a:r>
            <a:r>
              <a:rPr lang="nl-BE" sz="900" dirty="0" err="1"/>
              <a:t>ecologization</a:t>
            </a:r>
            <a:r>
              <a:rPr lang="nl-BE" sz="900" dirty="0"/>
              <a:t> of </a:t>
            </a:r>
            <a:r>
              <a:rPr lang="nl-BE" sz="900" dirty="0" err="1"/>
              <a:t>agriculture</a:t>
            </a:r>
            <a:r>
              <a:rPr lang="nl-BE" sz="900" dirty="0"/>
              <a:t> </a:t>
            </a:r>
            <a:r>
              <a:rPr lang="nl-BE" sz="900" dirty="0" err="1"/>
              <a:t>and</a:t>
            </a:r>
            <a:r>
              <a:rPr lang="nl-BE" sz="900" dirty="0"/>
              <a:t> </a:t>
            </a:r>
            <a:r>
              <a:rPr lang="nl-BE" sz="900" dirty="0" err="1"/>
              <a:t>the</a:t>
            </a:r>
            <a:r>
              <a:rPr lang="nl-BE" sz="900" dirty="0"/>
              <a:t> </a:t>
            </a:r>
            <a:r>
              <a:rPr lang="nl-BE" sz="900" dirty="0" err="1"/>
              <a:t>need</a:t>
            </a:r>
            <a:r>
              <a:rPr lang="nl-BE" sz="900" dirty="0"/>
              <a:t> </a:t>
            </a:r>
            <a:r>
              <a:rPr lang="nl-BE" sz="900" dirty="0" err="1"/>
              <a:t>for</a:t>
            </a:r>
            <a:r>
              <a:rPr lang="nl-BE" sz="900" dirty="0"/>
              <a:t> system </a:t>
            </a:r>
            <a:r>
              <a:rPr lang="nl-BE" sz="900" dirty="0" err="1"/>
              <a:t>redesign</a:t>
            </a:r>
            <a:r>
              <a:rPr lang="nl-BE" sz="900" dirty="0"/>
              <a:t>. Cases </a:t>
            </a:r>
            <a:r>
              <a:rPr lang="nl-BE" sz="900" dirty="0" err="1"/>
              <a:t>from</a:t>
            </a:r>
            <a:r>
              <a:rPr lang="nl-BE" sz="900" dirty="0"/>
              <a:t> </a:t>
            </a:r>
            <a:r>
              <a:rPr lang="nl-BE" sz="900" dirty="0" err="1"/>
              <a:t>organic</a:t>
            </a:r>
            <a:r>
              <a:rPr lang="nl-BE" sz="900" dirty="0"/>
              <a:t> </a:t>
            </a:r>
            <a:r>
              <a:rPr lang="nl-BE" sz="900" dirty="0" err="1"/>
              <a:t>farming</a:t>
            </a:r>
            <a:r>
              <a:rPr lang="nl-BE" sz="900" dirty="0"/>
              <a:t> </a:t>
            </a:r>
            <a:r>
              <a:rPr lang="nl-BE" sz="900" dirty="0" err="1"/>
              <a:t>and</a:t>
            </a:r>
            <a:r>
              <a:rPr lang="nl-BE" sz="900" dirty="0"/>
              <a:t> IPM. Journal of Rural Studies, 27(2), 209–219. https://doi.org/10.1016/j.jrurstud.2011.02.001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/>
              <a:t>Lee, R., den Uyl, R., &amp; </a:t>
            </a:r>
            <a:r>
              <a:rPr lang="nl-BE" sz="900" dirty="0" err="1"/>
              <a:t>Runhaar</a:t>
            </a:r>
            <a:r>
              <a:rPr lang="nl-BE" sz="900" dirty="0"/>
              <a:t>, H. (2019). Assessment of policy </a:t>
            </a:r>
            <a:r>
              <a:rPr lang="nl-BE" sz="900" dirty="0" err="1"/>
              <a:t>instruments</a:t>
            </a:r>
            <a:r>
              <a:rPr lang="nl-BE" sz="900" dirty="0"/>
              <a:t> </a:t>
            </a:r>
            <a:r>
              <a:rPr lang="nl-BE" sz="900" dirty="0" err="1"/>
              <a:t>for</a:t>
            </a:r>
            <a:r>
              <a:rPr lang="nl-BE" sz="900" dirty="0"/>
              <a:t> pesticide </a:t>
            </a:r>
            <a:r>
              <a:rPr lang="nl-BE" sz="900" dirty="0" err="1"/>
              <a:t>use</a:t>
            </a:r>
            <a:r>
              <a:rPr lang="nl-BE" sz="900" dirty="0"/>
              <a:t> </a:t>
            </a:r>
            <a:r>
              <a:rPr lang="nl-BE" sz="900" dirty="0" err="1"/>
              <a:t>reduction</a:t>
            </a:r>
            <a:r>
              <a:rPr lang="nl-BE" sz="900" dirty="0"/>
              <a:t> in Europe; Learning </a:t>
            </a:r>
            <a:r>
              <a:rPr lang="nl-BE" sz="900" dirty="0" err="1"/>
              <a:t>from</a:t>
            </a:r>
            <a:r>
              <a:rPr lang="nl-BE" sz="900" dirty="0"/>
              <a:t> a </a:t>
            </a:r>
            <a:r>
              <a:rPr lang="nl-BE" sz="900" dirty="0" err="1"/>
              <a:t>systematic</a:t>
            </a:r>
            <a:r>
              <a:rPr lang="nl-BE" sz="900" dirty="0"/>
              <a:t> </a:t>
            </a:r>
            <a:r>
              <a:rPr lang="nl-BE" sz="900" dirty="0" err="1"/>
              <a:t>literature</a:t>
            </a:r>
            <a:r>
              <a:rPr lang="nl-BE" sz="900" dirty="0"/>
              <a:t> review. </a:t>
            </a:r>
            <a:r>
              <a:rPr lang="nl-BE" sz="900" dirty="0" err="1"/>
              <a:t>Crop</a:t>
            </a:r>
            <a:r>
              <a:rPr lang="nl-BE" sz="900" dirty="0"/>
              <a:t> </a:t>
            </a:r>
            <a:r>
              <a:rPr lang="nl-BE" sz="900" dirty="0" err="1"/>
              <a:t>Protection</a:t>
            </a:r>
            <a:r>
              <a:rPr lang="nl-BE" sz="900" dirty="0"/>
              <a:t>, 126. https://doi.org/10.1016/j.cropro.2019.104929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Loeber</a:t>
            </a:r>
            <a:r>
              <a:rPr lang="nl-BE" sz="900" dirty="0"/>
              <a:t>, A., van Mierlo, B., </a:t>
            </a:r>
            <a:r>
              <a:rPr lang="nl-BE" sz="900" dirty="0" err="1"/>
              <a:t>Grin</a:t>
            </a:r>
            <a:r>
              <a:rPr lang="nl-BE" sz="900" dirty="0"/>
              <a:t>, J., &amp; </a:t>
            </a:r>
            <a:r>
              <a:rPr lang="nl-BE" sz="900" dirty="0" err="1"/>
              <a:t>Leeuwis</a:t>
            </a:r>
            <a:r>
              <a:rPr lang="nl-BE" sz="900" dirty="0"/>
              <a:t>, C. (2009). The practical </a:t>
            </a:r>
            <a:r>
              <a:rPr lang="nl-BE" sz="900" dirty="0" err="1"/>
              <a:t>value</a:t>
            </a:r>
            <a:r>
              <a:rPr lang="nl-BE" sz="900" dirty="0"/>
              <a:t> of </a:t>
            </a:r>
            <a:r>
              <a:rPr lang="nl-BE" sz="900" dirty="0" err="1"/>
              <a:t>theory</a:t>
            </a:r>
            <a:r>
              <a:rPr lang="nl-BE" sz="900" dirty="0"/>
              <a:t>: </a:t>
            </a:r>
            <a:r>
              <a:rPr lang="nl-BE" sz="900" dirty="0" err="1"/>
              <a:t>Conceptualising</a:t>
            </a:r>
            <a:r>
              <a:rPr lang="nl-BE" sz="900" dirty="0"/>
              <a:t> </a:t>
            </a:r>
            <a:r>
              <a:rPr lang="nl-BE" sz="900" dirty="0" err="1"/>
              <a:t>learning</a:t>
            </a:r>
            <a:r>
              <a:rPr lang="nl-BE" sz="900" dirty="0"/>
              <a:t> in </a:t>
            </a:r>
            <a:r>
              <a:rPr lang="nl-BE" sz="900" dirty="0" err="1"/>
              <a:t>the</a:t>
            </a:r>
            <a:r>
              <a:rPr lang="nl-BE" sz="900" dirty="0"/>
              <a:t> </a:t>
            </a:r>
            <a:r>
              <a:rPr lang="nl-BE" sz="900" dirty="0" err="1"/>
              <a:t>pursuit</a:t>
            </a:r>
            <a:r>
              <a:rPr lang="nl-BE" sz="900" dirty="0"/>
              <a:t> of a </a:t>
            </a:r>
            <a:r>
              <a:rPr lang="nl-BE" sz="900" dirty="0" err="1"/>
              <a:t>sustainable</a:t>
            </a:r>
            <a:r>
              <a:rPr lang="nl-BE" sz="900" dirty="0"/>
              <a:t> development. In A. Wals (Ed.), </a:t>
            </a:r>
            <a:r>
              <a:rPr lang="nl-BE" sz="900" dirty="0" err="1"/>
              <a:t>Social</a:t>
            </a:r>
            <a:r>
              <a:rPr lang="nl-BE" sz="900" dirty="0"/>
              <a:t> </a:t>
            </a:r>
            <a:r>
              <a:rPr lang="nl-BE" sz="900" dirty="0" err="1"/>
              <a:t>learning</a:t>
            </a:r>
            <a:r>
              <a:rPr lang="nl-BE" sz="900" dirty="0"/>
              <a:t> </a:t>
            </a:r>
            <a:r>
              <a:rPr lang="nl-BE" sz="900" dirty="0" err="1"/>
              <a:t>towards</a:t>
            </a:r>
            <a:r>
              <a:rPr lang="nl-BE" sz="900" dirty="0"/>
              <a:t> a </a:t>
            </a:r>
            <a:r>
              <a:rPr lang="nl-BE" sz="900" dirty="0" err="1"/>
              <a:t>sustainable</a:t>
            </a:r>
            <a:r>
              <a:rPr lang="nl-BE" sz="900" dirty="0"/>
              <a:t> </a:t>
            </a:r>
            <a:r>
              <a:rPr lang="nl-BE" sz="900" dirty="0" err="1"/>
              <a:t>world</a:t>
            </a:r>
            <a:r>
              <a:rPr lang="nl-BE" sz="900" dirty="0"/>
              <a:t> (pp. 83–98).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/>
              <a:t>Meunier, E., Smith, P., </a:t>
            </a:r>
            <a:r>
              <a:rPr lang="nl-BE" sz="900" dirty="0" err="1"/>
              <a:t>Griessinger</a:t>
            </a:r>
            <a:r>
              <a:rPr lang="nl-BE" sz="900" dirty="0"/>
              <a:t>, T., &amp; Robert, C. (2024). Understanding changes in </a:t>
            </a:r>
            <a:r>
              <a:rPr lang="nl-BE" sz="900" dirty="0" err="1"/>
              <a:t>reducing</a:t>
            </a:r>
            <a:r>
              <a:rPr lang="nl-BE" sz="900" dirty="0"/>
              <a:t> pesticide </a:t>
            </a:r>
            <a:r>
              <a:rPr lang="nl-BE" sz="900" dirty="0" err="1"/>
              <a:t>use</a:t>
            </a:r>
            <a:r>
              <a:rPr lang="nl-BE" sz="900" dirty="0"/>
              <a:t> </a:t>
            </a:r>
            <a:r>
              <a:rPr lang="nl-BE" sz="900" dirty="0" err="1"/>
              <a:t>by</a:t>
            </a:r>
            <a:r>
              <a:rPr lang="nl-BE" sz="900" dirty="0"/>
              <a:t> farmers: </a:t>
            </a:r>
            <a:r>
              <a:rPr lang="nl-BE" sz="900" dirty="0" err="1"/>
              <a:t>Contribution</a:t>
            </a:r>
            <a:r>
              <a:rPr lang="nl-BE" sz="900" dirty="0"/>
              <a:t> of </a:t>
            </a:r>
            <a:r>
              <a:rPr lang="nl-BE" sz="900" dirty="0" err="1"/>
              <a:t>the</a:t>
            </a:r>
            <a:r>
              <a:rPr lang="nl-BE" sz="900" dirty="0"/>
              <a:t> </a:t>
            </a:r>
            <a:r>
              <a:rPr lang="nl-BE" sz="900" dirty="0" err="1"/>
              <a:t>behavioural</a:t>
            </a:r>
            <a:r>
              <a:rPr lang="nl-BE" sz="900" dirty="0"/>
              <a:t> </a:t>
            </a:r>
            <a:r>
              <a:rPr lang="nl-BE" sz="900" dirty="0" err="1"/>
              <a:t>sciences</a:t>
            </a:r>
            <a:r>
              <a:rPr lang="nl-BE" sz="900" dirty="0"/>
              <a:t>. Agricultural Systems, 214. https://doi.org/10.1016/j.agsy.2023.103818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Moss</a:t>
            </a:r>
            <a:r>
              <a:rPr lang="nl-BE" sz="900" dirty="0"/>
              <a:t>, S. (2019). </a:t>
            </a:r>
            <a:r>
              <a:rPr lang="nl-BE" sz="900" dirty="0" err="1"/>
              <a:t>Integrated</a:t>
            </a:r>
            <a:r>
              <a:rPr lang="nl-BE" sz="900" dirty="0"/>
              <a:t> weed management (IWM): </a:t>
            </a:r>
            <a:r>
              <a:rPr lang="nl-BE" sz="900" dirty="0" err="1"/>
              <a:t>why</a:t>
            </a:r>
            <a:r>
              <a:rPr lang="nl-BE" sz="900" dirty="0"/>
              <a:t> are farmers </a:t>
            </a:r>
            <a:r>
              <a:rPr lang="nl-BE" sz="900" dirty="0" err="1"/>
              <a:t>reluctant</a:t>
            </a:r>
            <a:r>
              <a:rPr lang="nl-BE" sz="900" dirty="0"/>
              <a:t> </a:t>
            </a:r>
            <a:r>
              <a:rPr lang="nl-BE" sz="900" dirty="0" err="1"/>
              <a:t>to</a:t>
            </a:r>
            <a:r>
              <a:rPr lang="nl-BE" sz="900" dirty="0"/>
              <a:t> </a:t>
            </a:r>
            <a:r>
              <a:rPr lang="nl-BE" sz="900" dirty="0" err="1"/>
              <a:t>adopt</a:t>
            </a:r>
            <a:r>
              <a:rPr lang="nl-BE" sz="900" dirty="0"/>
              <a:t> non-</a:t>
            </a:r>
            <a:r>
              <a:rPr lang="nl-BE" sz="900" dirty="0" err="1"/>
              <a:t>chemical</a:t>
            </a:r>
            <a:r>
              <a:rPr lang="nl-BE" sz="900" dirty="0"/>
              <a:t> </a:t>
            </a:r>
            <a:r>
              <a:rPr lang="nl-BE" sz="900" dirty="0" err="1"/>
              <a:t>alternatives</a:t>
            </a:r>
            <a:r>
              <a:rPr lang="nl-BE" sz="900" dirty="0"/>
              <a:t> </a:t>
            </a:r>
            <a:r>
              <a:rPr lang="nl-BE" sz="900" dirty="0" err="1"/>
              <a:t>to</a:t>
            </a:r>
            <a:r>
              <a:rPr lang="nl-BE" sz="900" dirty="0"/>
              <a:t> </a:t>
            </a:r>
            <a:r>
              <a:rPr lang="nl-BE" sz="900" dirty="0" err="1"/>
              <a:t>herbicides</a:t>
            </a:r>
            <a:r>
              <a:rPr lang="nl-BE" sz="900" dirty="0"/>
              <a:t>? Pest Management </a:t>
            </a:r>
            <a:r>
              <a:rPr lang="nl-BE" sz="900" dirty="0" err="1"/>
              <a:t>Science</a:t>
            </a:r>
            <a:r>
              <a:rPr lang="nl-BE" sz="900" dirty="0"/>
              <a:t>, 75(5), 1205–1211. https://doi.org/10.1002/ps.5267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 err="1"/>
              <a:t>Stenberg</a:t>
            </a:r>
            <a:r>
              <a:rPr lang="nl-BE" sz="900" dirty="0"/>
              <a:t>, J. A. (2017). A </a:t>
            </a:r>
            <a:r>
              <a:rPr lang="nl-BE" sz="900" dirty="0" err="1"/>
              <a:t>Conceptual</a:t>
            </a:r>
            <a:r>
              <a:rPr lang="nl-BE" sz="900" dirty="0"/>
              <a:t> Framework </a:t>
            </a:r>
            <a:r>
              <a:rPr lang="nl-BE" sz="900" dirty="0" err="1"/>
              <a:t>for</a:t>
            </a:r>
            <a:r>
              <a:rPr lang="nl-BE" sz="900" dirty="0"/>
              <a:t> </a:t>
            </a:r>
            <a:r>
              <a:rPr lang="nl-BE" sz="900" dirty="0" err="1"/>
              <a:t>Integrated</a:t>
            </a:r>
            <a:r>
              <a:rPr lang="nl-BE" sz="900" dirty="0"/>
              <a:t> Pest Management. Trends in Plant </a:t>
            </a:r>
            <a:r>
              <a:rPr lang="nl-BE" sz="900" dirty="0" err="1"/>
              <a:t>Science</a:t>
            </a:r>
            <a:r>
              <a:rPr lang="nl-BE" sz="900" dirty="0"/>
              <a:t>, 22(9), 759–769. https://doi.org/10.1016/j.tplants.2017.06.010</a:t>
            </a:r>
          </a:p>
          <a:p>
            <a:pPr marL="240030" indent="-171450">
              <a:buFont typeface="Arial" panose="020B0604020202020204" pitchFamily="34" charset="0"/>
              <a:buChar char="•"/>
            </a:pPr>
            <a:r>
              <a:rPr lang="nl-BE" sz="900" dirty="0"/>
              <a:t>Vänninen, I., Pereira-Querol, M., &amp; </a:t>
            </a:r>
            <a:r>
              <a:rPr lang="nl-BE" sz="900" dirty="0" err="1"/>
              <a:t>Engeström</a:t>
            </a:r>
            <a:r>
              <a:rPr lang="nl-BE" sz="900" dirty="0"/>
              <a:t>, Y. (2015). Generating </a:t>
            </a:r>
            <a:r>
              <a:rPr lang="nl-BE" sz="900" dirty="0" err="1"/>
              <a:t>transformative</a:t>
            </a:r>
            <a:r>
              <a:rPr lang="nl-BE" sz="900" dirty="0"/>
              <a:t> agency </a:t>
            </a:r>
            <a:r>
              <a:rPr lang="nl-BE" sz="900" dirty="0" err="1"/>
              <a:t>among</a:t>
            </a:r>
            <a:r>
              <a:rPr lang="nl-BE" sz="900" dirty="0"/>
              <a:t> </a:t>
            </a:r>
            <a:r>
              <a:rPr lang="nl-BE" sz="900" dirty="0" err="1"/>
              <a:t>horticultural</a:t>
            </a:r>
            <a:r>
              <a:rPr lang="nl-BE" sz="900" dirty="0"/>
              <a:t> producers: An </a:t>
            </a:r>
            <a:r>
              <a:rPr lang="nl-BE" sz="900" dirty="0" err="1"/>
              <a:t>activity-theoretical</a:t>
            </a:r>
            <a:r>
              <a:rPr lang="nl-BE" sz="900" dirty="0"/>
              <a:t> approach </a:t>
            </a:r>
            <a:r>
              <a:rPr lang="nl-BE" sz="900" dirty="0" err="1"/>
              <a:t>to</a:t>
            </a:r>
            <a:r>
              <a:rPr lang="nl-BE" sz="900" dirty="0"/>
              <a:t> </a:t>
            </a:r>
            <a:r>
              <a:rPr lang="nl-BE" sz="900" dirty="0" err="1"/>
              <a:t>transforming</a:t>
            </a:r>
            <a:r>
              <a:rPr lang="nl-BE" sz="900" dirty="0"/>
              <a:t> </a:t>
            </a:r>
            <a:r>
              <a:rPr lang="nl-BE" sz="900" dirty="0" err="1"/>
              <a:t>Integrated</a:t>
            </a:r>
            <a:r>
              <a:rPr lang="nl-BE" sz="900" dirty="0"/>
              <a:t> Pest Management. Agricultural Systems, 139, 38–49. https://doi.org/10.1016/j.agsy.2015.06.003</a:t>
            </a:r>
          </a:p>
          <a:p>
            <a:r>
              <a:rPr lang="nl-BE" sz="900" dirty="0"/>
              <a:t> </a:t>
            </a:r>
          </a:p>
          <a:p>
            <a:endParaRPr lang="nl-BE" sz="9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E761B9-33EC-9A49-A249-9597C4790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960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208F2-4AB0-52FD-7323-E4BD63C08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410199"/>
          </a:xfrm>
        </p:spPr>
        <p:txBody>
          <a:bodyPr/>
          <a:lstStyle/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Abstract concept </a:t>
            </a:r>
            <a:r>
              <a:rPr lang="nl-BE" dirty="0">
                <a:sym typeface="Wingdings" panose="05000000000000000000" pitchFamily="2" charset="2"/>
              </a:rPr>
              <a:t> vertalen naar een praktijk concept, aangepast aan sector, gewassen, klimaat, bedrijf, teler, etc.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Ecologisch concept  bedrijf als ecosysteem denken = kennisintensief, nood aan permanentere begeleiding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Geaggregeerde effecten  landschap schaal, markt werking, publieke opinie, </a:t>
            </a:r>
            <a:r>
              <a:rPr lang="nl-BE" dirty="0" err="1">
                <a:sym typeface="Wingdings" panose="05000000000000000000" pitchFamily="2" charset="2"/>
              </a:rPr>
              <a:t>etc</a:t>
            </a:r>
            <a:endParaRPr lang="nl-BE" dirty="0">
              <a:sym typeface="Wingdings" panose="05000000000000000000" pitchFamily="2" charset="2"/>
            </a:endParaRP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Geen erkenning zoals bio </a:t>
            </a:r>
            <a:r>
              <a:rPr lang="nl-BE" dirty="0">
                <a:sym typeface="Wingdings" panose="05000000000000000000" pitchFamily="2" charset="2"/>
              </a:rPr>
              <a:t> communicatie en toonbeeld dat er iets gedaan wordt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Systeem effecten  implementatie één IPM maatregel heeft veel gevolgen voor </a:t>
            </a:r>
            <a:r>
              <a:rPr lang="nl-BE" dirty="0" err="1">
                <a:sym typeface="Wingdings" panose="05000000000000000000" pitchFamily="2" charset="2"/>
              </a:rPr>
              <a:t>bedrijfsogranisatie</a:t>
            </a:r>
            <a:r>
              <a:rPr lang="nl-BE" dirty="0">
                <a:sym typeface="Wingdings" panose="05000000000000000000" pitchFamily="2" charset="2"/>
              </a:rPr>
              <a:t> (niet gekend, zelden onderzocht, moet je zien in de praktijk ‘praktijkkennis’) kracht van voorgaande ervaringen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Normatief concept  identiteit &amp; cultuur kwesties, nood aan community, peer support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Politieke doelstellingen </a:t>
            </a:r>
            <a:r>
              <a:rPr lang="nl-BE" dirty="0">
                <a:sym typeface="Wingdings" panose="05000000000000000000" pitchFamily="2" charset="2"/>
              </a:rPr>
              <a:t> platform voor uitwisseling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IPM ook een sociaal concept  welzijn teler, peer support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40D4AC-A158-16AC-570D-EA0124E65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Stakeholder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, </a:t>
            </a:r>
            <a:r>
              <a:rPr lang="es-ES" dirty="0" err="1"/>
              <a:t>Brussel</a:t>
            </a:r>
            <a:r>
              <a:rPr lang="es-ES" dirty="0"/>
              <a:t>, 13/02/2024</a:t>
            </a:r>
          </a:p>
        </p:txBody>
      </p:sp>
    </p:spTree>
    <p:extLst>
      <p:ext uri="{BB962C8B-B14F-4D97-AF65-F5344CB8AC3E}">
        <p14:creationId xmlns:p14="http://schemas.microsoft.com/office/powerpoint/2010/main" val="35458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Stakeholder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, </a:t>
            </a:r>
            <a:r>
              <a:rPr lang="es-ES" dirty="0" err="1"/>
              <a:t>Brussel</a:t>
            </a:r>
            <a:r>
              <a:rPr lang="es-ES" dirty="0"/>
              <a:t>, 13/02/2024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F621A33-B993-B64A-E59D-C88585715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703"/>
            <a:ext cx="9144000" cy="4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0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B5404-FCAA-2815-F6A7-429FE005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752600"/>
            <a:ext cx="4114800" cy="4419599"/>
          </a:xfrm>
        </p:spPr>
        <p:txBody>
          <a:bodyPr/>
          <a:lstStyle/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Plagen, ziekten en onkruiden afhankelijk van: teelt, seizoen, bedrijf, etc.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Handelingsperspectief (wanneer wat hoe waarom)</a:t>
            </a:r>
          </a:p>
          <a:p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Lamichhane</a:t>
            </a:r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 et al., 2016, 2017), (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Ehler</a:t>
            </a:r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, 2006), (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Creissen</a:t>
            </a:r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 et al., 2021)</a:t>
            </a:r>
          </a:p>
          <a:p>
            <a:endParaRPr lang="nl-BE" b="1" dirty="0">
              <a:solidFill>
                <a:schemeClr val="accent1"/>
              </a:solidFill>
            </a:endParaRPr>
          </a:p>
          <a:p>
            <a:r>
              <a:rPr lang="nl-BE" b="1" dirty="0">
                <a:solidFill>
                  <a:schemeClr val="accent1"/>
                </a:solidFill>
              </a:rPr>
              <a:t>HUB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Gebaseerd op noden en capaciteiten telers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Strategie op bedrijfsniveau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Experiment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Demonstratie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8505ED-3FBE-A548-5077-EF3C8DE7A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Stakeholder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, </a:t>
            </a:r>
            <a:r>
              <a:rPr lang="es-ES" dirty="0" err="1"/>
              <a:t>Brussel</a:t>
            </a:r>
            <a:r>
              <a:rPr lang="es-ES" dirty="0"/>
              <a:t>, 13/02/2024</a:t>
            </a:r>
          </a:p>
          <a:p>
            <a:endParaRPr lang="nl-BE" dirty="0"/>
          </a:p>
        </p:txBody>
      </p:sp>
      <p:pic>
        <p:nvPicPr>
          <p:cNvPr id="6" name="Afbeelding 5" descr="Afbeelding met overdekt, kleding, persoon, meubels&#10;&#10;Automatisch gegenereerde beschrijving">
            <a:extLst>
              <a:ext uri="{FF2B5EF4-FFF2-40B4-BE49-F238E27FC236}">
                <a16:creationId xmlns:a16="http://schemas.microsoft.com/office/drawing/2014/main" id="{DC4627DA-48FD-5F98-04F9-AD3F0851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4008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F38D991-D98B-2529-1A88-F6F99003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720539"/>
            <a:ext cx="4114800" cy="727262"/>
          </a:xfrm>
        </p:spPr>
        <p:txBody>
          <a:bodyPr/>
          <a:lstStyle/>
          <a:p>
            <a:r>
              <a:rPr lang="nl-BE" dirty="0"/>
              <a:t>IPM is … Abstract</a:t>
            </a:r>
          </a:p>
        </p:txBody>
      </p:sp>
    </p:spTree>
    <p:extLst>
      <p:ext uri="{BB962C8B-B14F-4D97-AF65-F5344CB8AC3E}">
        <p14:creationId xmlns:p14="http://schemas.microsoft.com/office/powerpoint/2010/main" val="308190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DAA91-EEBD-BDDD-CC27-2BAAD3D8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720539"/>
            <a:ext cx="4114800" cy="727262"/>
          </a:xfrm>
        </p:spPr>
        <p:txBody>
          <a:bodyPr/>
          <a:lstStyle/>
          <a:p>
            <a:r>
              <a:rPr lang="nl-BE" dirty="0"/>
              <a:t>IPM is … Ecologisch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B5404-FCAA-2815-F6A7-429FE005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752600"/>
            <a:ext cx="4114800" cy="4419599"/>
          </a:xfrm>
        </p:spPr>
        <p:txBody>
          <a:bodyPr/>
          <a:lstStyle/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Landschapseffecten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Bedrijf als ecologie</a:t>
            </a:r>
          </a:p>
          <a:p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(Vänninen et al., 2015),</a:t>
            </a:r>
            <a:r>
              <a:rPr lang="da-DK" sz="1000" dirty="0">
                <a:solidFill>
                  <a:schemeClr val="bg1">
                    <a:lumMod val="50000"/>
                  </a:schemeClr>
                </a:solidFill>
              </a:rPr>
              <a:t> (J.-P. Deguine et al., 2021, 2023)</a:t>
            </a:r>
          </a:p>
          <a:p>
            <a:endParaRPr lang="nl-BE" b="1" dirty="0">
              <a:solidFill>
                <a:schemeClr val="accent1"/>
              </a:solidFill>
            </a:endParaRPr>
          </a:p>
          <a:p>
            <a:r>
              <a:rPr lang="nl-BE" b="1" dirty="0">
                <a:solidFill>
                  <a:schemeClr val="accent1"/>
                </a:solidFill>
              </a:rPr>
              <a:t>HUB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Samenwerkingsplatform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Analyse &amp; kennisopbouw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Monitoring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Onafhankelijk teeltadvies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8505ED-3FBE-A548-5077-EF3C8DE7A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Stakeholder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, </a:t>
            </a:r>
            <a:r>
              <a:rPr lang="es-ES" dirty="0" err="1"/>
              <a:t>Brussel</a:t>
            </a:r>
            <a:r>
              <a:rPr lang="es-ES" dirty="0"/>
              <a:t>, 13/02/2024</a:t>
            </a:r>
          </a:p>
          <a:p>
            <a:endParaRPr lang="nl-BE" dirty="0"/>
          </a:p>
        </p:txBody>
      </p:sp>
      <p:pic>
        <p:nvPicPr>
          <p:cNvPr id="6" name="Afbeelding 5" descr="Afbeelding met overdekt, kleding, persoon, meubels&#10;&#10;Automatisch gegenereerde beschrijving">
            <a:extLst>
              <a:ext uri="{FF2B5EF4-FFF2-40B4-BE49-F238E27FC236}">
                <a16:creationId xmlns:a16="http://schemas.microsoft.com/office/drawing/2014/main" id="{DC4627DA-48FD-5F98-04F9-AD3F0851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400800"/>
          </a:xfrm>
          <a:prstGeom prst="rect">
            <a:avLst/>
          </a:prstGeom>
        </p:spPr>
      </p:pic>
      <p:pic>
        <p:nvPicPr>
          <p:cNvPr id="7" name="Afbeelding 6" descr="Afbeelding met persoon, kleding, Menselijk gezicht, person&#10;&#10;Automatisch gegenereerde beschrijving">
            <a:extLst>
              <a:ext uri="{FF2B5EF4-FFF2-40B4-BE49-F238E27FC236}">
                <a16:creationId xmlns:a16="http://schemas.microsoft.com/office/drawing/2014/main" id="{73BCE946-E9DE-C127-1830-BF5994D79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5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DAA91-EEBD-BDDD-CC27-2BAAD3D8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720539"/>
            <a:ext cx="4114800" cy="727262"/>
          </a:xfrm>
        </p:spPr>
        <p:txBody>
          <a:bodyPr/>
          <a:lstStyle/>
          <a:p>
            <a:r>
              <a:rPr lang="nl-BE" dirty="0"/>
              <a:t>IPM is … Systemisch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B5404-FCAA-2815-F6A7-429FE005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752600"/>
            <a:ext cx="4114800" cy="4419599"/>
          </a:xfrm>
        </p:spPr>
        <p:txBody>
          <a:bodyPr/>
          <a:lstStyle/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Agro-voedingssysteem (input aanbod, verloning, ...)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Bedrijfssysteem 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nl-BE" dirty="0"/>
              <a:t>1 maatregel = bedrijfsorganisatie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nl-BE" dirty="0"/>
              <a:t>combinatie van maatregelen)</a:t>
            </a:r>
          </a:p>
          <a:p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Stenberg</a:t>
            </a:r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, 2017), (Bakker et al., 2021), (Meunier et al., 2024)</a:t>
            </a:r>
          </a:p>
          <a:p>
            <a:endParaRPr lang="nl-BE" b="1" dirty="0">
              <a:solidFill>
                <a:schemeClr val="accent1"/>
              </a:solidFill>
            </a:endParaRPr>
          </a:p>
          <a:p>
            <a:r>
              <a:rPr lang="nl-BE" b="1" dirty="0">
                <a:solidFill>
                  <a:schemeClr val="accent1"/>
                </a:solidFill>
              </a:rPr>
              <a:t>HUB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Onderhandelingsplatform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Praktijkkennis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Holistisch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8505ED-3FBE-A548-5077-EF3C8DE7A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Stakeholder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, </a:t>
            </a:r>
            <a:r>
              <a:rPr lang="es-ES" dirty="0" err="1"/>
              <a:t>Brussel</a:t>
            </a:r>
            <a:r>
              <a:rPr lang="es-ES" dirty="0"/>
              <a:t>, 13/02/2024</a:t>
            </a:r>
          </a:p>
          <a:p>
            <a:endParaRPr lang="nl-BE" dirty="0"/>
          </a:p>
        </p:txBody>
      </p:sp>
      <p:pic>
        <p:nvPicPr>
          <p:cNvPr id="6" name="Afbeelding 5" descr="Afbeelding met overdekt, kleding, persoon, meubels&#10;&#10;Automatisch gegenereerde beschrijving">
            <a:extLst>
              <a:ext uri="{FF2B5EF4-FFF2-40B4-BE49-F238E27FC236}">
                <a16:creationId xmlns:a16="http://schemas.microsoft.com/office/drawing/2014/main" id="{DC4627DA-48FD-5F98-04F9-AD3F0851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400800"/>
          </a:xfrm>
          <a:prstGeom prst="rect">
            <a:avLst/>
          </a:prstGeom>
        </p:spPr>
      </p:pic>
      <p:pic>
        <p:nvPicPr>
          <p:cNvPr id="8" name="Afbeelding 7" descr="Afbeelding met buitenshuis, kleding, plant, persoon&#10;&#10;Automatisch gegenereerde beschrijving">
            <a:extLst>
              <a:ext uri="{FF2B5EF4-FFF2-40B4-BE49-F238E27FC236}">
                <a16:creationId xmlns:a16="http://schemas.microsoft.com/office/drawing/2014/main" id="{9DF9EA3D-B79D-55BA-097A-1B7B1AA1D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0100" y="8001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DAA91-EEBD-BDDD-CC27-2BAAD3D8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720539"/>
            <a:ext cx="4114800" cy="727262"/>
          </a:xfrm>
        </p:spPr>
        <p:txBody>
          <a:bodyPr/>
          <a:lstStyle/>
          <a:p>
            <a:r>
              <a:rPr lang="nl-BE" dirty="0"/>
              <a:t>IPM is … Normatief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B5404-FCAA-2815-F6A7-429FE005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92" y="1752600"/>
            <a:ext cx="3842508" cy="4419599"/>
          </a:xfrm>
        </p:spPr>
        <p:txBody>
          <a:bodyPr/>
          <a:lstStyle/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‘juiste’ richting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Productiecultuur</a:t>
            </a:r>
          </a:p>
          <a:p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(Burton, 2004), (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Loeber</a:t>
            </a:r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 et al., 2009) </a:t>
            </a:r>
          </a:p>
          <a:p>
            <a:endParaRPr lang="nl-BE" b="1" dirty="0">
              <a:solidFill>
                <a:schemeClr val="accent1"/>
              </a:solidFill>
            </a:endParaRPr>
          </a:p>
          <a:p>
            <a:r>
              <a:rPr lang="nl-BE" b="1" dirty="0">
                <a:solidFill>
                  <a:schemeClr val="accent1"/>
                </a:solidFill>
              </a:rPr>
              <a:t>HUB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Voorbeeldfunctie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Betekenisgeving groep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8505ED-3FBE-A548-5077-EF3C8DE7A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Stakeholder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, </a:t>
            </a:r>
            <a:r>
              <a:rPr lang="es-ES" dirty="0" err="1"/>
              <a:t>Brussel</a:t>
            </a:r>
            <a:r>
              <a:rPr lang="es-ES" dirty="0"/>
              <a:t>, 13/02/2024</a:t>
            </a:r>
          </a:p>
          <a:p>
            <a:endParaRPr lang="nl-BE" dirty="0"/>
          </a:p>
        </p:txBody>
      </p:sp>
      <p:pic>
        <p:nvPicPr>
          <p:cNvPr id="6" name="Afbeelding 5" descr="Afbeelding met overdekt, kleding, persoon, meubels&#10;&#10;Automatisch gegenereerde beschrijving">
            <a:extLst>
              <a:ext uri="{FF2B5EF4-FFF2-40B4-BE49-F238E27FC236}">
                <a16:creationId xmlns:a16="http://schemas.microsoft.com/office/drawing/2014/main" id="{DC4627DA-48FD-5F98-04F9-AD3F0851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400800"/>
          </a:xfrm>
          <a:prstGeom prst="rect">
            <a:avLst/>
          </a:prstGeom>
        </p:spPr>
      </p:pic>
      <p:pic>
        <p:nvPicPr>
          <p:cNvPr id="7" name="Afbeelding 6" descr="Afbeelding met buitenshuis, hemel, wolk, landbouw&#10;&#10;Automatisch gegenereerde beschrijving">
            <a:extLst>
              <a:ext uri="{FF2B5EF4-FFF2-40B4-BE49-F238E27FC236}">
                <a16:creationId xmlns:a16="http://schemas.microsoft.com/office/drawing/2014/main" id="{6C3AD3C0-E9FB-788B-0C6B-DD3A615BC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"/>
            <a:ext cx="480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8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DAA91-EEBD-BDDD-CC27-2BAAD3D8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720539"/>
            <a:ext cx="4114800" cy="727262"/>
          </a:xfrm>
        </p:spPr>
        <p:txBody>
          <a:bodyPr/>
          <a:lstStyle/>
          <a:p>
            <a:r>
              <a:rPr lang="nl-BE" dirty="0"/>
              <a:t>IPM is … Sociaal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B5404-FCAA-2815-F6A7-429FE005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92" y="1752600"/>
            <a:ext cx="3842508" cy="4419599"/>
          </a:xfrm>
        </p:spPr>
        <p:txBody>
          <a:bodyPr/>
          <a:lstStyle/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Binnen </a:t>
            </a:r>
            <a:r>
              <a:rPr lang="nl-BE" dirty="0" err="1"/>
              <a:t>sociaal-economische</a:t>
            </a:r>
            <a:r>
              <a:rPr lang="nl-BE" dirty="0"/>
              <a:t> mogelijkheden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Welzijn</a:t>
            </a:r>
          </a:p>
          <a:p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(Bartlett, 2008), (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Barrera</a:t>
            </a:r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, 2020), (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Moss</a:t>
            </a:r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, 2019)</a:t>
            </a:r>
          </a:p>
          <a:p>
            <a:endParaRPr lang="nl-BE" b="1" dirty="0">
              <a:solidFill>
                <a:schemeClr val="accent1"/>
              </a:solidFill>
            </a:endParaRPr>
          </a:p>
          <a:p>
            <a:r>
              <a:rPr lang="nl-BE" b="1" dirty="0">
                <a:solidFill>
                  <a:schemeClr val="accent1"/>
                </a:solidFill>
              </a:rPr>
              <a:t>HUB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Informeel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Gemeenschap, peer support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8505ED-3FBE-A548-5077-EF3C8DE7A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Stakeholder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, </a:t>
            </a:r>
            <a:r>
              <a:rPr lang="es-ES" dirty="0" err="1"/>
              <a:t>Brussel</a:t>
            </a:r>
            <a:r>
              <a:rPr lang="es-ES" dirty="0"/>
              <a:t>, 13/02/2024</a:t>
            </a:r>
          </a:p>
          <a:p>
            <a:endParaRPr lang="nl-BE" dirty="0"/>
          </a:p>
        </p:txBody>
      </p:sp>
      <p:pic>
        <p:nvPicPr>
          <p:cNvPr id="6" name="Afbeelding 5" descr="Afbeelding met overdekt, kleding, persoon, meubels&#10;&#10;Automatisch gegenereerde beschrijving">
            <a:extLst>
              <a:ext uri="{FF2B5EF4-FFF2-40B4-BE49-F238E27FC236}">
                <a16:creationId xmlns:a16="http://schemas.microsoft.com/office/drawing/2014/main" id="{DC4627DA-48FD-5F98-04F9-AD3F0851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400800"/>
          </a:xfrm>
          <a:prstGeom prst="rect">
            <a:avLst/>
          </a:prstGeom>
        </p:spPr>
      </p:pic>
      <p:pic>
        <p:nvPicPr>
          <p:cNvPr id="7" name="Afbeelding 6" descr="Afbeelding met persoon, kleding, buitenshuis, motorfiets&#10;&#10;Automatisch gegenereerde beschrijving">
            <a:extLst>
              <a:ext uri="{FF2B5EF4-FFF2-40B4-BE49-F238E27FC236}">
                <a16:creationId xmlns:a16="http://schemas.microsoft.com/office/drawing/2014/main" id="{F2597DDC-743A-40C7-20A7-708D20D25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DAA91-EEBD-BDDD-CC27-2BAAD3D8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720539"/>
            <a:ext cx="4114800" cy="727262"/>
          </a:xfrm>
        </p:spPr>
        <p:txBody>
          <a:bodyPr/>
          <a:lstStyle/>
          <a:p>
            <a:r>
              <a:rPr lang="nl-BE" dirty="0"/>
              <a:t>IPM is … Politiek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B5404-FCAA-2815-F6A7-429FE005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92" y="1752600"/>
            <a:ext cx="3842508" cy="4419599"/>
          </a:xfrm>
        </p:spPr>
        <p:txBody>
          <a:bodyPr/>
          <a:lstStyle/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Veelheid aan doelstellingen</a:t>
            </a:r>
          </a:p>
          <a:p>
            <a:r>
              <a:rPr lang="da-DK" sz="1000" dirty="0">
                <a:solidFill>
                  <a:schemeClr val="bg1">
                    <a:lumMod val="50000"/>
                  </a:schemeClr>
                </a:solidFill>
              </a:rPr>
              <a:t>(Bjørnåvold et al., 2022), (Lee et al., 2019)</a:t>
            </a:r>
          </a:p>
          <a:p>
            <a:endParaRPr lang="nl-BE" dirty="0"/>
          </a:p>
          <a:p>
            <a:r>
              <a:rPr lang="nl-BE" b="1" dirty="0">
                <a:solidFill>
                  <a:schemeClr val="accent1"/>
                </a:solidFill>
              </a:rPr>
              <a:t>HUB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Wat kan er binnen de capaciteiten v/e bedrijf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Gespreksplatform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8505ED-3FBE-A548-5077-EF3C8DE7A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Stakeholder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, </a:t>
            </a:r>
            <a:r>
              <a:rPr lang="es-ES" dirty="0" err="1"/>
              <a:t>Brussel</a:t>
            </a:r>
            <a:r>
              <a:rPr lang="es-ES" dirty="0"/>
              <a:t>, 13/02/2024</a:t>
            </a:r>
          </a:p>
          <a:p>
            <a:endParaRPr lang="nl-BE" dirty="0"/>
          </a:p>
        </p:txBody>
      </p:sp>
      <p:pic>
        <p:nvPicPr>
          <p:cNvPr id="6" name="Afbeelding 5" descr="Afbeelding met overdekt, kleding, persoon, meubels&#10;&#10;Automatisch gegenereerde beschrijving">
            <a:extLst>
              <a:ext uri="{FF2B5EF4-FFF2-40B4-BE49-F238E27FC236}">
                <a16:creationId xmlns:a16="http://schemas.microsoft.com/office/drawing/2014/main" id="{DC4627DA-48FD-5F98-04F9-AD3F0851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400800"/>
          </a:xfrm>
          <a:prstGeom prst="rect">
            <a:avLst/>
          </a:prstGeom>
        </p:spPr>
      </p:pic>
      <p:pic>
        <p:nvPicPr>
          <p:cNvPr id="7" name="Afbeelding 6" descr="Afbeelding met tekst, overdekt, computer, Weergave-apparaat&#10;&#10;Automatisch gegenereerde beschrijving">
            <a:extLst>
              <a:ext uri="{FF2B5EF4-FFF2-40B4-BE49-F238E27FC236}">
                <a16:creationId xmlns:a16="http://schemas.microsoft.com/office/drawing/2014/main" id="{016B58EE-FB0C-DA6F-73D0-49BC64EDE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" y="0"/>
            <a:ext cx="480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9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DAA91-EEBD-BDDD-CC27-2BAAD3D8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720539"/>
            <a:ext cx="4114800" cy="727262"/>
          </a:xfrm>
        </p:spPr>
        <p:txBody>
          <a:bodyPr/>
          <a:lstStyle/>
          <a:p>
            <a:r>
              <a:rPr lang="nl-BE" dirty="0"/>
              <a:t>IPM is … Onbekend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B5404-FCAA-2815-F6A7-429FE005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92" y="1752600"/>
            <a:ext cx="3842508" cy="4419599"/>
          </a:xfrm>
        </p:spPr>
        <p:txBody>
          <a:bodyPr/>
          <a:lstStyle/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Maatschappelijke opinie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Label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Effecten</a:t>
            </a:r>
          </a:p>
          <a:p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Lamine</a:t>
            </a:r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, 2011), (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Finger</a:t>
            </a:r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nl-BE" sz="1000" dirty="0" err="1">
                <a:solidFill>
                  <a:schemeClr val="bg1">
                    <a:lumMod val="50000"/>
                  </a:schemeClr>
                </a:solidFill>
              </a:rPr>
              <a:t>Möhring</a:t>
            </a:r>
            <a:r>
              <a:rPr lang="nl-BE" sz="1000" dirty="0">
                <a:solidFill>
                  <a:schemeClr val="bg1">
                    <a:lumMod val="50000"/>
                  </a:schemeClr>
                </a:solidFill>
              </a:rPr>
              <a:t>, 2022)</a:t>
            </a:r>
          </a:p>
          <a:p>
            <a:endParaRPr lang="nl-BE" b="1" dirty="0">
              <a:solidFill>
                <a:schemeClr val="accent1"/>
              </a:solidFill>
            </a:endParaRPr>
          </a:p>
          <a:p>
            <a:r>
              <a:rPr lang="nl-BE" b="1" dirty="0">
                <a:solidFill>
                  <a:schemeClr val="accent1"/>
                </a:solidFill>
              </a:rPr>
              <a:t>HUB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Communicatiekanaal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r>
              <a:rPr lang="nl-BE" dirty="0"/>
              <a:t>Marketing</a:t>
            </a:r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41148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8505ED-3FBE-A548-5077-EF3C8DE7A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/>
              <a:t>Stakeholder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, </a:t>
            </a:r>
            <a:r>
              <a:rPr lang="es-ES" dirty="0" err="1"/>
              <a:t>Brussel</a:t>
            </a:r>
            <a:r>
              <a:rPr lang="es-ES" dirty="0"/>
              <a:t>, 13/02/2024</a:t>
            </a:r>
          </a:p>
          <a:p>
            <a:endParaRPr lang="nl-BE" dirty="0"/>
          </a:p>
        </p:txBody>
      </p:sp>
      <p:pic>
        <p:nvPicPr>
          <p:cNvPr id="6" name="Afbeelding 5" descr="Afbeelding met overdekt, kleding, persoon, meubels&#10;&#10;Automatisch gegenereerde beschrijving">
            <a:extLst>
              <a:ext uri="{FF2B5EF4-FFF2-40B4-BE49-F238E27FC236}">
                <a16:creationId xmlns:a16="http://schemas.microsoft.com/office/drawing/2014/main" id="{DC4627DA-48FD-5F98-04F9-AD3F0851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400800"/>
          </a:xfrm>
          <a:prstGeom prst="rect">
            <a:avLst/>
          </a:prstGeom>
        </p:spPr>
      </p:pic>
      <p:pic>
        <p:nvPicPr>
          <p:cNvPr id="8" name="Afbeelding 7" descr="Afbeelding met kleding, persoon, person, schoeisel&#10;&#10;Automatisch gegenereerde beschrijving">
            <a:extLst>
              <a:ext uri="{FF2B5EF4-FFF2-40B4-BE49-F238E27FC236}">
                <a16:creationId xmlns:a16="http://schemas.microsoft.com/office/drawing/2014/main" id="{937FBB48-96D0-7DC6-5649-E617628BC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25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IPMWORKS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85BB4E"/>
      </a:accent1>
      <a:accent2>
        <a:srgbClr val="098A48"/>
      </a:accent2>
      <a:accent3>
        <a:srgbClr val="005A35"/>
      </a:accent3>
      <a:accent4>
        <a:srgbClr val="909465"/>
      </a:accent4>
      <a:accent5>
        <a:srgbClr val="956B43"/>
      </a:accent5>
      <a:accent6>
        <a:srgbClr val="FEA022"/>
      </a:accent6>
      <a:hlink>
        <a:srgbClr val="E79D40"/>
      </a:hlink>
      <a:folHlink>
        <a:srgbClr val="EBAC5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5A88F43F6F5B43B22D610CDCB9CB57" ma:contentTypeVersion="0" ma:contentTypeDescription="Create a new document." ma:contentTypeScope="" ma:versionID="52e1a63c50542ef959d14df83dd7dd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4DAC5C-0E64-42E3-9C0E-97FC54A61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A87C0D-876C-4863-9FB6-1A9BE6C3C8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8EE7ED-C098-4B0E-B729-96C0CB4C9E3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2158</TotalTime>
  <Words>1632</Words>
  <Application>Microsoft Office PowerPoint</Application>
  <PresentationFormat>Diavoorstelling (4:3)</PresentationFormat>
  <Paragraphs>120</Paragraphs>
  <Slides>12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2</vt:lpstr>
      <vt:lpstr>Austin</vt:lpstr>
      <vt:lpstr>Wat is IPM? Waarom hubs? </vt:lpstr>
      <vt:lpstr>PowerPoint-presentatie</vt:lpstr>
      <vt:lpstr>IPM is … Abstract</vt:lpstr>
      <vt:lpstr>IPM is … Ecologisch</vt:lpstr>
      <vt:lpstr>IPM is … Systemisch</vt:lpstr>
      <vt:lpstr>IPM is … Normatief</vt:lpstr>
      <vt:lpstr>IPM is … Sociaal</vt:lpstr>
      <vt:lpstr>IPM is … Politiek</vt:lpstr>
      <vt:lpstr>IPM is … Onbekend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proyecto y la participación de IAMZ</dc:title>
  <dc:creator>Rocio Juste</dc:creator>
  <cp:lastModifiedBy>Simon Lox</cp:lastModifiedBy>
  <cp:revision>77</cp:revision>
  <dcterms:created xsi:type="dcterms:W3CDTF">2020-11-16T11:59:38Z</dcterms:created>
  <dcterms:modified xsi:type="dcterms:W3CDTF">2024-02-12T21:18:02Z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0x0101002E5A88F43F6F5B43B22D610CDCB9CB57</vt:lpwstr>
  </property>
</Properties>
</file>