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339" r:id="rId5"/>
    <p:sldId id="368" r:id="rId6"/>
    <p:sldId id="376" r:id="rId7"/>
    <p:sldId id="375" r:id="rId8"/>
    <p:sldId id="377" r:id="rId9"/>
    <p:sldId id="378" r:id="rId10"/>
    <p:sldId id="572" r:id="rId11"/>
    <p:sldId id="379" r:id="rId12"/>
    <p:sldId id="381" r:id="rId13"/>
    <p:sldId id="383" r:id="rId14"/>
    <p:sldId id="310" r:id="rId15"/>
    <p:sldId id="570" r:id="rId16"/>
    <p:sldId id="571" r:id="rId17"/>
    <p:sldId id="380" r:id="rId18"/>
    <p:sldId id="3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C4E"/>
    <a:srgbClr val="548235"/>
    <a:srgbClr val="F4B183"/>
    <a:srgbClr val="A9D18E"/>
    <a:srgbClr val="C5E0B4"/>
    <a:srgbClr val="C55A11"/>
    <a:srgbClr val="F7C7A6"/>
    <a:srgbClr val="11683B"/>
    <a:srgbClr val="C4F06D"/>
    <a:srgbClr val="098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836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16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81899-ACAE-4C70-91A8-BE2B3AE3B7D1}" type="datetimeFigureOut">
              <a:rPr lang="es-ES" smtClean="0"/>
              <a:t>12/02/2024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E1814-35BB-4C8A-845A-471B7A70FC4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478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0CB06-8E88-413B-8584-E18E4558A61F}" type="datetimeFigureOut">
              <a:rPr lang="pt-PT" smtClean="0"/>
              <a:t>12/02/2024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DB2E6-1EF5-48B0-B797-FBC6C6CD300E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97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roup 42"/>
          <p:cNvGrpSpPr/>
          <p:nvPr userDrawn="1"/>
        </p:nvGrpSpPr>
        <p:grpSpPr>
          <a:xfrm>
            <a:off x="-457200" y="124839"/>
            <a:ext cx="9932332" cy="6858000"/>
            <a:chOff x="-382404" y="0"/>
            <a:chExt cx="9932332" cy="6858000"/>
          </a:xfrm>
        </p:grpSpPr>
        <p:grpSp>
          <p:nvGrpSpPr>
            <p:cNvPr id="2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67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279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80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81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268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276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7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8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269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73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4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5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270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71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72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2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6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7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8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9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0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1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2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3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4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5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6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7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8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9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0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1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2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3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4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5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6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82" name="Group 42"/>
          <p:cNvGrpSpPr/>
          <p:nvPr userDrawn="1"/>
        </p:nvGrpSpPr>
        <p:grpSpPr>
          <a:xfrm>
            <a:off x="-457200" y="76200"/>
            <a:ext cx="9932332" cy="6858000"/>
            <a:chOff x="-382404" y="0"/>
            <a:chExt cx="9932332" cy="6858000"/>
          </a:xfrm>
        </p:grpSpPr>
        <p:grpSp>
          <p:nvGrpSpPr>
            <p:cNvPr id="28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06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318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9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20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307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1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7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308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12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3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4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309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10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11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284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5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6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7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8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9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0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1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2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3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4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5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6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7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8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9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0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1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2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3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4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5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276901" y="0"/>
            <a:ext cx="4888907" cy="538135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48363" y="230067"/>
            <a:ext cx="4402874" cy="306855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85BB4E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3764" y="3424364"/>
            <a:ext cx="4426792" cy="1131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76902" y="5249783"/>
            <a:ext cx="4895706" cy="664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9" name="Rectangle 88"/>
          <p:cNvSpPr/>
          <p:nvPr/>
        </p:nvSpPr>
        <p:spPr>
          <a:xfrm>
            <a:off x="4266739" y="5127393"/>
            <a:ext cx="4887194" cy="68732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548362" y="4800600"/>
            <a:ext cx="4398155" cy="278612"/>
          </a:xfrm>
          <a:prstGeom prst="rect">
            <a:avLst/>
          </a:prstGeom>
        </p:spPr>
        <p:txBody>
          <a:bodyPr/>
          <a:lstStyle>
            <a:lvl1pPr marL="68580" indent="0" algn="r">
              <a:buNone/>
              <a:defRPr lang="es-ES" sz="1200" kern="1200" dirty="0" smtClean="0">
                <a:solidFill>
                  <a:srgbClr val="E79D4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F6053AFB-4786-4787-B7FF-A78ABED48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7637" y="6043839"/>
            <a:ext cx="2471101" cy="814161"/>
          </a:xfrm>
          <a:prstGeom prst="rect">
            <a:avLst/>
          </a:prstGeom>
        </p:spPr>
      </p:pic>
      <p:pic>
        <p:nvPicPr>
          <p:cNvPr id="72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F6053AFB-4786-4787-B7FF-A78ABED48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0714" y="6160190"/>
            <a:ext cx="926923" cy="594115"/>
          </a:xfrm>
          <a:prstGeom prst="rect">
            <a:avLst/>
          </a:prstGeom>
        </p:spPr>
      </p:pic>
      <p:pic>
        <p:nvPicPr>
          <p:cNvPr id="1026" name="Picture 2" descr="Y:\PROYECTOS\IPMWORKS\WP6\Logo\Definitivo\lineas IPMWORKS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503" y="3275936"/>
            <a:ext cx="3968627" cy="35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Y:\PROYECTOS\IPMWORKS\WP6\Logo\Definitivo\IPMworks logo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8" y="116869"/>
            <a:ext cx="3961941" cy="192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4572000" y="-21510"/>
            <a:ext cx="366835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8" name="Rectangle 57"/>
          <p:cNvSpPr/>
          <p:nvPr/>
        </p:nvSpPr>
        <p:spPr>
          <a:xfrm>
            <a:off x="464578" y="683905"/>
            <a:ext cx="4003252" cy="55664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648" y="856527"/>
            <a:ext cx="3955599" cy="515073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85BB4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1" name="Picture 3" descr="Y:\PROYECTOS\IPMWORKS\WP6\Logo\nuevos\IPMworks logo 10.png">
            <a:extLst>
              <a:ext uri="{FF2B5EF4-FFF2-40B4-BE49-F238E27FC236}">
                <a16:creationId xmlns:a16="http://schemas.microsoft.com/office/drawing/2014/main" id="{1865C8AF-F081-47E9-AD32-A6C2B741AA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78" y="33023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91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92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4561241" y="-21510"/>
            <a:ext cx="3668359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480952" y="683905"/>
            <a:ext cx="3986878" cy="55664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1883" y="693795"/>
            <a:ext cx="3931367" cy="546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85BB4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Picture 3" descr="Y:\PROYECTOS\IPMWORKS\WP6\Logo\nuevos\IPMworks logo 10.png">
            <a:extLst>
              <a:ext uri="{FF2B5EF4-FFF2-40B4-BE49-F238E27FC236}">
                <a16:creationId xmlns:a16="http://schemas.microsoft.com/office/drawing/2014/main" id="{1865C8AF-F081-47E9-AD32-A6C2B741AA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78" y="33023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57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58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70" y="762002"/>
            <a:ext cx="8013965" cy="110358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928" y="2205937"/>
            <a:ext cx="8034077" cy="3508977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8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0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  <a:prstGeom prst="rect">
            <a:avLst/>
          </a:prstGeom>
        </p:spPr>
        <p:txBody>
          <a:bodyPr vert="eaVert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8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0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 userDrawn="1"/>
        </p:nvSpPr>
        <p:spPr>
          <a:xfrm>
            <a:off x="1197429" y="2136853"/>
            <a:ext cx="7032172" cy="8001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b="1" dirty="0">
              <a:solidFill>
                <a:srgbClr val="098A48"/>
              </a:solidFill>
            </a:endParaRPr>
          </a:p>
        </p:txBody>
      </p:sp>
      <p:sp>
        <p:nvSpPr>
          <p:cNvPr id="4" name="Rounded Rectangle 4"/>
          <p:cNvSpPr/>
          <p:nvPr userDrawn="1"/>
        </p:nvSpPr>
        <p:spPr>
          <a:xfrm>
            <a:off x="1197429" y="3051253"/>
            <a:ext cx="7032172" cy="72390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Rounded Rectangle 5"/>
          <p:cNvSpPr/>
          <p:nvPr userDrawn="1"/>
        </p:nvSpPr>
        <p:spPr>
          <a:xfrm>
            <a:off x="1197428" y="3889453"/>
            <a:ext cx="7032171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ounded Rectangle 7"/>
          <p:cNvSpPr/>
          <p:nvPr userDrawn="1"/>
        </p:nvSpPr>
        <p:spPr>
          <a:xfrm>
            <a:off x="812346" y="1046439"/>
            <a:ext cx="7519307" cy="997405"/>
          </a:xfrm>
          <a:prstGeom prst="roundRect">
            <a:avLst/>
          </a:prstGeom>
          <a:solidFill>
            <a:srgbClr val="85BB4E"/>
          </a:solidFill>
          <a:ln>
            <a:solidFill>
              <a:srgbClr val="85B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cxnSp>
        <p:nvCxnSpPr>
          <p:cNvPr id="9" name="Elbow Connector 14"/>
          <p:cNvCxnSpPr>
            <a:stCxn id="7" idx="1"/>
            <a:endCxn id="5" idx="1"/>
          </p:cNvCxnSpPr>
          <p:nvPr userDrawn="1"/>
        </p:nvCxnSpPr>
        <p:spPr>
          <a:xfrm rot="10800000" flipH="1" flipV="1">
            <a:off x="812346" y="1545141"/>
            <a:ext cx="385082" cy="2801511"/>
          </a:xfrm>
          <a:prstGeom prst="bentConnector3">
            <a:avLst>
              <a:gd name="adj1" fmla="val -59364"/>
            </a:avLst>
          </a:prstGeom>
          <a:ln w="19050">
            <a:solidFill>
              <a:srgbClr val="E79D4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Elbow Connector 17"/>
          <p:cNvCxnSpPr>
            <a:stCxn id="7" idx="1"/>
            <a:endCxn id="4" idx="1"/>
          </p:cNvCxnSpPr>
          <p:nvPr userDrawn="1"/>
        </p:nvCxnSpPr>
        <p:spPr>
          <a:xfrm rot="10800000" flipH="1" flipV="1">
            <a:off x="812345" y="1545142"/>
            <a:ext cx="385083" cy="1868062"/>
          </a:xfrm>
          <a:prstGeom prst="bentConnector3">
            <a:avLst>
              <a:gd name="adj1" fmla="val -59364"/>
            </a:avLst>
          </a:prstGeom>
          <a:ln w="19050">
            <a:solidFill>
              <a:srgbClr val="E79D4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Elbow Connector 20"/>
          <p:cNvCxnSpPr>
            <a:stCxn id="7" idx="1"/>
            <a:endCxn id="3" idx="1"/>
          </p:cNvCxnSpPr>
          <p:nvPr userDrawn="1"/>
        </p:nvCxnSpPr>
        <p:spPr>
          <a:xfrm rot="10800000" flipH="1" flipV="1">
            <a:off x="812345" y="1545141"/>
            <a:ext cx="385083" cy="991761"/>
          </a:xfrm>
          <a:prstGeom prst="bentConnector3">
            <a:avLst>
              <a:gd name="adj1" fmla="val -59364"/>
            </a:avLst>
          </a:prstGeom>
          <a:ln w="19050">
            <a:solidFill>
              <a:srgbClr val="E79D4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ounded Rectangle 15"/>
          <p:cNvSpPr/>
          <p:nvPr userDrawn="1"/>
        </p:nvSpPr>
        <p:spPr>
          <a:xfrm>
            <a:off x="1197429" y="4956253"/>
            <a:ext cx="7010399" cy="1066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3" name="Elbow Connector 28"/>
          <p:cNvCxnSpPr>
            <a:stCxn id="7" idx="1"/>
            <a:endCxn id="12" idx="1"/>
          </p:cNvCxnSpPr>
          <p:nvPr userDrawn="1"/>
        </p:nvCxnSpPr>
        <p:spPr>
          <a:xfrm rot="10800000" flipH="1" flipV="1">
            <a:off x="812345" y="1545141"/>
            <a:ext cx="385083" cy="3944511"/>
          </a:xfrm>
          <a:prstGeom prst="bentConnector3">
            <a:avLst>
              <a:gd name="adj1" fmla="val -59364"/>
            </a:avLst>
          </a:prstGeom>
          <a:ln w="19050">
            <a:solidFill>
              <a:srgbClr val="E79D4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24 Marcador de texto"/>
          <p:cNvSpPr>
            <a:spLocks noGrp="1"/>
          </p:cNvSpPr>
          <p:nvPr>
            <p:ph type="body" sz="quarter" idx="11"/>
          </p:nvPr>
        </p:nvSpPr>
        <p:spPr>
          <a:xfrm>
            <a:off x="1066800" y="1143000"/>
            <a:ext cx="7010400" cy="7620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2000" b="1">
                <a:solidFill>
                  <a:srgbClr val="098A48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7" name="26 Marcador de texto"/>
          <p:cNvSpPr>
            <a:spLocks noGrp="1"/>
          </p:cNvSpPr>
          <p:nvPr>
            <p:ph type="body" sz="quarter" idx="12"/>
          </p:nvPr>
        </p:nvSpPr>
        <p:spPr>
          <a:xfrm>
            <a:off x="1398814" y="2232103"/>
            <a:ext cx="6629400" cy="6096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180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8" name="26 Marcador de texto"/>
          <p:cNvSpPr>
            <a:spLocks noGrp="1"/>
          </p:cNvSpPr>
          <p:nvPr>
            <p:ph type="body" sz="quarter" idx="13"/>
          </p:nvPr>
        </p:nvSpPr>
        <p:spPr>
          <a:xfrm>
            <a:off x="1398814" y="3108404"/>
            <a:ext cx="6629400" cy="6096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180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9" name="26 Marcador de texto"/>
          <p:cNvSpPr>
            <a:spLocks noGrp="1"/>
          </p:cNvSpPr>
          <p:nvPr>
            <p:ph type="body" sz="quarter" idx="14"/>
          </p:nvPr>
        </p:nvSpPr>
        <p:spPr>
          <a:xfrm>
            <a:off x="1398814" y="4041853"/>
            <a:ext cx="6629400" cy="6096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180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0" name="26 Marcador de texto"/>
          <p:cNvSpPr>
            <a:spLocks noGrp="1"/>
          </p:cNvSpPr>
          <p:nvPr>
            <p:ph type="body" sz="quarter" idx="15"/>
          </p:nvPr>
        </p:nvSpPr>
        <p:spPr>
          <a:xfrm>
            <a:off x="1398814" y="5184853"/>
            <a:ext cx="6629400" cy="6096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180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20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24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32768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 userDrawn="1"/>
        </p:nvSpPr>
        <p:spPr>
          <a:xfrm>
            <a:off x="1164772" y="1632361"/>
            <a:ext cx="2035629" cy="8001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ounded Rectangle 4"/>
          <p:cNvSpPr/>
          <p:nvPr userDrawn="1"/>
        </p:nvSpPr>
        <p:spPr>
          <a:xfrm>
            <a:off x="1174296" y="2546761"/>
            <a:ext cx="2026104" cy="72390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ounded Rectangle 5"/>
          <p:cNvSpPr/>
          <p:nvPr userDrawn="1"/>
        </p:nvSpPr>
        <p:spPr>
          <a:xfrm>
            <a:off x="1197429" y="3384961"/>
            <a:ext cx="2002972" cy="914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ounded Rectangle 6"/>
          <p:cNvSpPr/>
          <p:nvPr userDrawn="1"/>
        </p:nvSpPr>
        <p:spPr>
          <a:xfrm>
            <a:off x="1219200" y="4368757"/>
            <a:ext cx="1981200" cy="84500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ounded Rectangle 7"/>
          <p:cNvSpPr/>
          <p:nvPr userDrawn="1"/>
        </p:nvSpPr>
        <p:spPr>
          <a:xfrm>
            <a:off x="786492" y="794161"/>
            <a:ext cx="3099709" cy="689352"/>
          </a:xfrm>
          <a:prstGeom prst="roundRect">
            <a:avLst/>
          </a:prstGeom>
          <a:solidFill>
            <a:srgbClr val="85BB4E"/>
          </a:solidFill>
          <a:ln>
            <a:solidFill>
              <a:srgbClr val="85B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8" name="Elbow Connector 12"/>
          <p:cNvCxnSpPr>
            <a:stCxn id="7" idx="1"/>
            <a:endCxn id="6" idx="1"/>
          </p:cNvCxnSpPr>
          <p:nvPr userDrawn="1"/>
        </p:nvCxnSpPr>
        <p:spPr>
          <a:xfrm rot="10800000" flipH="1" flipV="1">
            <a:off x="786491" y="1138837"/>
            <a:ext cx="432709" cy="3652422"/>
          </a:xfrm>
          <a:prstGeom prst="bentConnector3">
            <a:avLst>
              <a:gd name="adj1" fmla="val -52830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Elbow Connector 14"/>
          <p:cNvCxnSpPr>
            <a:stCxn id="7" idx="1"/>
            <a:endCxn id="5" idx="1"/>
          </p:cNvCxnSpPr>
          <p:nvPr userDrawn="1"/>
        </p:nvCxnSpPr>
        <p:spPr>
          <a:xfrm rot="10800000" flipH="1" flipV="1">
            <a:off x="786491" y="1138837"/>
            <a:ext cx="410937" cy="2703324"/>
          </a:xfrm>
          <a:prstGeom prst="bentConnector3">
            <a:avLst>
              <a:gd name="adj1" fmla="val -55629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Elbow Connector 17"/>
          <p:cNvCxnSpPr>
            <a:stCxn id="7" idx="1"/>
            <a:endCxn id="4" idx="1"/>
          </p:cNvCxnSpPr>
          <p:nvPr userDrawn="1"/>
        </p:nvCxnSpPr>
        <p:spPr>
          <a:xfrm rot="10800000" flipH="1" flipV="1">
            <a:off x="786491" y="1138838"/>
            <a:ext cx="387805" cy="1769875"/>
          </a:xfrm>
          <a:prstGeom prst="bentConnector3">
            <a:avLst>
              <a:gd name="adj1" fmla="val -58947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Elbow Connector 20"/>
          <p:cNvCxnSpPr>
            <a:stCxn id="7" idx="1"/>
            <a:endCxn id="3" idx="1"/>
          </p:cNvCxnSpPr>
          <p:nvPr userDrawn="1"/>
        </p:nvCxnSpPr>
        <p:spPr>
          <a:xfrm rot="10800000" flipH="1" flipV="1">
            <a:off x="786492" y="1138837"/>
            <a:ext cx="378280" cy="893574"/>
          </a:xfrm>
          <a:prstGeom prst="bentConnector3">
            <a:avLst>
              <a:gd name="adj1" fmla="val -60431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ounded Rectangle 15"/>
          <p:cNvSpPr/>
          <p:nvPr userDrawn="1"/>
        </p:nvSpPr>
        <p:spPr>
          <a:xfrm>
            <a:off x="1212398" y="5289961"/>
            <a:ext cx="1988003" cy="914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3" name="Elbow Connector 28"/>
          <p:cNvCxnSpPr>
            <a:stCxn id="7" idx="1"/>
          </p:cNvCxnSpPr>
          <p:nvPr userDrawn="1"/>
        </p:nvCxnSpPr>
        <p:spPr>
          <a:xfrm rot="10800000" flipH="1" flipV="1">
            <a:off x="786492" y="1138837"/>
            <a:ext cx="425906" cy="4608324"/>
          </a:xfrm>
          <a:prstGeom prst="bentConnector3">
            <a:avLst>
              <a:gd name="adj1" fmla="val -53674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Elbow Connector 51"/>
          <p:cNvCxnSpPr>
            <a:stCxn id="19" idx="1"/>
            <a:endCxn id="18" idx="1"/>
          </p:cNvCxnSpPr>
          <p:nvPr userDrawn="1"/>
        </p:nvCxnSpPr>
        <p:spPr>
          <a:xfrm rot="10800000" flipH="1" flipV="1">
            <a:off x="4832576" y="1137045"/>
            <a:ext cx="400731" cy="3508619"/>
          </a:xfrm>
          <a:prstGeom prst="bentConnector3">
            <a:avLst>
              <a:gd name="adj1" fmla="val -57046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Rounded Rectangle 56"/>
          <p:cNvSpPr/>
          <p:nvPr userDrawn="1"/>
        </p:nvSpPr>
        <p:spPr>
          <a:xfrm>
            <a:off x="5178880" y="1556161"/>
            <a:ext cx="3126920" cy="800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ounded Rectangle 57"/>
          <p:cNvSpPr/>
          <p:nvPr userDrawn="1"/>
        </p:nvSpPr>
        <p:spPr>
          <a:xfrm>
            <a:off x="5226507" y="2470561"/>
            <a:ext cx="3079294" cy="7239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ounded Rectangle 58"/>
          <p:cNvSpPr/>
          <p:nvPr userDrawn="1"/>
        </p:nvSpPr>
        <p:spPr>
          <a:xfrm>
            <a:off x="5211536" y="3308761"/>
            <a:ext cx="3094263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ounded Rectangle 59"/>
          <p:cNvSpPr/>
          <p:nvPr userDrawn="1"/>
        </p:nvSpPr>
        <p:spPr>
          <a:xfrm>
            <a:off x="5233309" y="4223161"/>
            <a:ext cx="3072491" cy="8450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Rounded Rectangle 60"/>
          <p:cNvSpPr/>
          <p:nvPr userDrawn="1"/>
        </p:nvSpPr>
        <p:spPr>
          <a:xfrm>
            <a:off x="4832578" y="790575"/>
            <a:ext cx="3687537" cy="692938"/>
          </a:xfrm>
          <a:prstGeom prst="roundRect">
            <a:avLst/>
          </a:prstGeom>
          <a:solidFill>
            <a:srgbClr val="E79D40"/>
          </a:solidFill>
          <a:ln>
            <a:solidFill>
              <a:srgbClr val="E79D4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Rounded Rectangle 61"/>
          <p:cNvSpPr/>
          <p:nvPr userDrawn="1"/>
        </p:nvSpPr>
        <p:spPr>
          <a:xfrm>
            <a:off x="5226507" y="5213761"/>
            <a:ext cx="3079294" cy="106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Elbow Connector 65"/>
          <p:cNvCxnSpPr>
            <a:stCxn id="19" idx="1"/>
          </p:cNvCxnSpPr>
          <p:nvPr userDrawn="1"/>
        </p:nvCxnSpPr>
        <p:spPr>
          <a:xfrm rot="10800000" flipH="1" flipV="1">
            <a:off x="4832577" y="1137045"/>
            <a:ext cx="393929" cy="4610117"/>
          </a:xfrm>
          <a:prstGeom prst="bentConnector3">
            <a:avLst>
              <a:gd name="adj1" fmla="val -58031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Elbow Connector 68"/>
          <p:cNvCxnSpPr>
            <a:stCxn id="19" idx="1"/>
            <a:endCxn id="17" idx="1"/>
          </p:cNvCxnSpPr>
          <p:nvPr userDrawn="1"/>
        </p:nvCxnSpPr>
        <p:spPr>
          <a:xfrm rot="10800000" flipH="1" flipV="1">
            <a:off x="4832577" y="1137045"/>
            <a:ext cx="378959" cy="2552717"/>
          </a:xfrm>
          <a:prstGeom prst="bentConnector3">
            <a:avLst>
              <a:gd name="adj1" fmla="val -60323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Elbow Connector 71"/>
          <p:cNvCxnSpPr>
            <a:stCxn id="19" idx="1"/>
            <a:endCxn id="16" idx="1"/>
          </p:cNvCxnSpPr>
          <p:nvPr userDrawn="1"/>
        </p:nvCxnSpPr>
        <p:spPr>
          <a:xfrm rot="10800000" flipH="1" flipV="1">
            <a:off x="4832577" y="1137044"/>
            <a:ext cx="393929" cy="1695468"/>
          </a:xfrm>
          <a:prstGeom prst="bentConnector3">
            <a:avLst>
              <a:gd name="adj1" fmla="val -58031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Elbow Connector 74"/>
          <p:cNvCxnSpPr>
            <a:stCxn id="19" idx="1"/>
            <a:endCxn id="15" idx="1"/>
          </p:cNvCxnSpPr>
          <p:nvPr userDrawn="1"/>
        </p:nvCxnSpPr>
        <p:spPr>
          <a:xfrm rot="10800000" flipH="1" flipV="1">
            <a:off x="4832576" y="1137045"/>
            <a:ext cx="346303" cy="819167"/>
          </a:xfrm>
          <a:prstGeom prst="bentConnector3">
            <a:avLst>
              <a:gd name="adj1" fmla="val -66012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25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976314" y="794163"/>
            <a:ext cx="2757487" cy="688975"/>
          </a:xfrm>
          <a:prstGeom prst="rect">
            <a:avLst/>
          </a:prstGeom>
        </p:spPr>
        <p:txBody>
          <a:bodyPr anchor="ctr"/>
          <a:lstStyle>
            <a:lvl1pPr marL="6858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8" name="25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212398" y="1687925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29" name="2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005728" y="792556"/>
            <a:ext cx="3376273" cy="688975"/>
          </a:xfrm>
          <a:prstGeom prst="rect">
            <a:avLst/>
          </a:prstGeom>
        </p:spPr>
        <p:txBody>
          <a:bodyPr anchor="ctr"/>
          <a:lstStyle>
            <a:lvl1pPr marL="6858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0" name="25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243013" y="3493903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1" name="25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275755" y="4446773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2" name="25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50497" y="5402675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5" name="25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1231447" y="2581690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6" name="25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247008" y="1611723"/>
            <a:ext cx="298259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7" name="25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274857" y="2470563"/>
            <a:ext cx="298259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8" name="25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274857" y="3343010"/>
            <a:ext cx="298259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9" name="25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5278257" y="4299363"/>
            <a:ext cx="298259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40" name="25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5259897" y="5341762"/>
            <a:ext cx="2982593" cy="862601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41" name="7 Marcador de texto"/>
          <p:cNvSpPr>
            <a:spLocks noGrp="1"/>
          </p:cNvSpPr>
          <p:nvPr>
            <p:ph type="body" sz="quarter" idx="23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42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47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22936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Vert_Titre_et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D137C-D0B5-459E-8D0C-EEC8E023E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428625" indent="-428625">
              <a:buFontTx/>
              <a:buBlip>
                <a:blip r:embed="rId2"/>
              </a:buBlip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D397F-CF04-40A1-9B0A-1898F0ADD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5603A-C958-4B4F-8E07-3E92DAE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246E-81F2-4716-A341-6139E5705588}" type="slidenum">
              <a:rPr lang="fr-FR" smtClean="0"/>
              <a:t>‹nr.›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E578EF-7854-4EDF-AB81-AF7FDFA91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01" y="5904000"/>
            <a:ext cx="526961" cy="761166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46D5FAF-6E15-414C-81A4-5493C47ED149}"/>
              </a:ext>
            </a:extLst>
          </p:cNvPr>
          <p:cNvCxnSpPr>
            <a:cxnSpLocks/>
          </p:cNvCxnSpPr>
          <p:nvPr/>
        </p:nvCxnSpPr>
        <p:spPr>
          <a:xfrm>
            <a:off x="620848" y="1116942"/>
            <a:ext cx="7714052" cy="211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24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52" y="720539"/>
            <a:ext cx="8793256" cy="727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752600"/>
            <a:ext cx="8839200" cy="4419599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2000"/>
            </a:lvl1pPr>
            <a:lvl2pPr marL="365760" indent="0">
              <a:buNone/>
              <a:defRPr/>
            </a:lvl2pPr>
            <a:lvl3pPr marL="685800" indent="0">
              <a:buNone/>
              <a:defRPr/>
            </a:lvl3pPr>
            <a:lvl4pPr marL="896112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15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9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3"/>
            <a:ext cx="8686800" cy="76199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5" y="1676400"/>
            <a:ext cx="8712195" cy="403851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8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1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261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8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0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70" y="762002"/>
            <a:ext cx="8013965" cy="110358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10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4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70" y="762003"/>
            <a:ext cx="8013965" cy="68579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740" y="2316009"/>
            <a:ext cx="340246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98A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61" y="2974696"/>
            <a:ext cx="3419856" cy="283579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6445" y="2316010"/>
            <a:ext cx="341935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98A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3397" y="2974696"/>
            <a:ext cx="3419856" cy="283579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11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3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70" y="762002"/>
            <a:ext cx="8013965" cy="110358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7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9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8013965" cy="1103589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83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7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1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9" r:id="rId4"/>
    <p:sldLayoutId id="2147483680" r:id="rId5"/>
    <p:sldLayoutId id="2147483681" r:id="rId6"/>
    <p:sldLayoutId id="2147483682" r:id="rId7"/>
    <p:sldLayoutId id="2147483675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77" r:id="rId14"/>
    <p:sldLayoutId id="2147483678" r:id="rId15"/>
    <p:sldLayoutId id="214748368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85BB4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i="1" dirty="0" err="1">
                <a:solidFill>
                  <a:srgbClr val="99CC66"/>
                </a:solidFill>
              </a:rPr>
              <a:t>Demonetwerken</a:t>
            </a:r>
            <a:r>
              <a:rPr lang="en-US" sz="4000" i="1" dirty="0">
                <a:solidFill>
                  <a:srgbClr val="99CC66"/>
                </a:solidFill>
              </a:rPr>
              <a:t> </a:t>
            </a:r>
            <a:r>
              <a:rPr lang="en-US" sz="4000" i="1" dirty="0" err="1">
                <a:solidFill>
                  <a:srgbClr val="99CC66"/>
                </a:solidFill>
              </a:rPr>
              <a:t>bestendigen</a:t>
            </a:r>
            <a:r>
              <a:rPr lang="en-US" sz="4000" i="1" dirty="0">
                <a:solidFill>
                  <a:srgbClr val="99CC66"/>
                </a:solidFill>
              </a:rPr>
              <a:t>, </a:t>
            </a:r>
            <a:r>
              <a:rPr lang="en-US" sz="4000" i="1" dirty="0" err="1">
                <a:solidFill>
                  <a:srgbClr val="99CC66"/>
                </a:solidFill>
              </a:rPr>
              <a:t>verbinden</a:t>
            </a:r>
            <a:r>
              <a:rPr lang="en-US" sz="4000" i="1" dirty="0">
                <a:solidFill>
                  <a:srgbClr val="99CC66"/>
                </a:solidFill>
              </a:rPr>
              <a:t> en </a:t>
            </a:r>
            <a:r>
              <a:rPr lang="en-US" sz="4000" i="1" dirty="0" err="1">
                <a:solidFill>
                  <a:srgbClr val="99CC66"/>
                </a:solidFill>
              </a:rPr>
              <a:t>uitbreiden</a:t>
            </a:r>
            <a:br>
              <a:rPr lang="en-US" sz="4000" i="1" dirty="0">
                <a:solidFill>
                  <a:srgbClr val="99CC66"/>
                </a:solidFill>
              </a:rPr>
            </a:br>
            <a:endParaRPr lang="es-ES" sz="1800" i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31342" y="3481654"/>
            <a:ext cx="4432194" cy="1131556"/>
          </a:xfrm>
        </p:spPr>
        <p:txBody>
          <a:bodyPr>
            <a:normAutofit/>
          </a:bodyPr>
          <a:lstStyle/>
          <a:p>
            <a:pPr algn="ctr"/>
            <a:r>
              <a:rPr lang="es-ES" sz="1600" b="1" i="1" dirty="0">
                <a:solidFill>
                  <a:srgbClr val="99CC66"/>
                </a:solidFill>
              </a:rPr>
              <a:t>Laure Triste, ILVO</a:t>
            </a:r>
            <a:endParaRPr lang="es-ES" sz="1600" b="1" i="1" dirty="0"/>
          </a:p>
          <a:p>
            <a:pPr algn="ctr"/>
            <a:endParaRPr lang="es-ES" sz="1600" b="1" dirty="0"/>
          </a:p>
          <a:p>
            <a:pPr algn="ctr"/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s-ES" b="1" dirty="0" err="1"/>
              <a:t>Brussel</a:t>
            </a:r>
            <a:r>
              <a:rPr lang="es-ES" b="1" dirty="0"/>
              <a:t>, 13/02/2024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4958" t="21751" r="16102" b="13843"/>
          <a:stretch/>
        </p:blipFill>
        <p:spPr>
          <a:xfrm>
            <a:off x="228600" y="2514600"/>
            <a:ext cx="3764925" cy="278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83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2316F-E0E1-A6F3-9585-205719E9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152400"/>
            <a:ext cx="8793256" cy="727262"/>
          </a:xfrm>
        </p:spPr>
        <p:txBody>
          <a:bodyPr/>
          <a:lstStyle/>
          <a:p>
            <a:r>
              <a:rPr lang="nl-BE" dirty="0"/>
              <a:t>Uitbreiden</a:t>
            </a:r>
          </a:p>
        </p:txBody>
      </p:sp>
      <p:pic>
        <p:nvPicPr>
          <p:cNvPr id="6" name="Graphic 5" descr="Sociaal netwerk met effen opvulling">
            <a:extLst>
              <a:ext uri="{FF2B5EF4-FFF2-40B4-BE49-F238E27FC236}">
                <a16:creationId xmlns:a16="http://schemas.microsoft.com/office/drawing/2014/main" id="{68C0A10C-0EB4-EFE8-CDBD-6465B0318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5672" y="95249"/>
            <a:ext cx="685800" cy="685800"/>
          </a:xfrm>
          <a:prstGeom prst="rect">
            <a:avLst/>
          </a:prstGeom>
        </p:spPr>
      </p:pic>
      <p:pic>
        <p:nvPicPr>
          <p:cNvPr id="8" name="Graphic 7" descr="Sociaal netwerk met effen opvulling">
            <a:extLst>
              <a:ext uri="{FF2B5EF4-FFF2-40B4-BE49-F238E27FC236}">
                <a16:creationId xmlns:a16="http://schemas.microsoft.com/office/drawing/2014/main" id="{7ADB6470-CE13-0301-CAC0-2952FC823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5686" y="28575"/>
            <a:ext cx="685800" cy="685800"/>
          </a:xfrm>
          <a:prstGeom prst="rect">
            <a:avLst/>
          </a:prstGeom>
        </p:spPr>
      </p:pic>
      <p:pic>
        <p:nvPicPr>
          <p:cNvPr id="9" name="Graphic 8" descr="Sociaal netwerk met effen opvulling">
            <a:extLst>
              <a:ext uri="{FF2B5EF4-FFF2-40B4-BE49-F238E27FC236}">
                <a16:creationId xmlns:a16="http://schemas.microsoft.com/office/drawing/2014/main" id="{60166111-00AA-3053-C8A6-8DF5A6F7E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4729" y="547968"/>
            <a:ext cx="685800" cy="685800"/>
          </a:xfrm>
          <a:prstGeom prst="rect">
            <a:avLst/>
          </a:prstGeom>
        </p:spPr>
      </p:pic>
      <p:pic>
        <p:nvPicPr>
          <p:cNvPr id="10" name="Graphic 9" descr="Sociaal netwerk met effen opvulling">
            <a:extLst>
              <a:ext uri="{FF2B5EF4-FFF2-40B4-BE49-F238E27FC236}">
                <a16:creationId xmlns:a16="http://schemas.microsoft.com/office/drawing/2014/main" id="{D14829F9-D051-6E91-E89E-8D5877953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2800" y="342339"/>
            <a:ext cx="685800" cy="685800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8A193B15-CCAC-137D-DE59-293AD08070F1}"/>
              </a:ext>
            </a:extLst>
          </p:cNvPr>
          <p:cNvSpPr txBox="1"/>
          <p:nvPr/>
        </p:nvSpPr>
        <p:spPr>
          <a:xfrm>
            <a:off x="228600" y="122887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DEPHY netwerk</a:t>
            </a:r>
          </a:p>
        </p:txBody>
      </p:sp>
      <p:pic>
        <p:nvPicPr>
          <p:cNvPr id="181" name="Afbeelding 180">
            <a:extLst>
              <a:ext uri="{FF2B5EF4-FFF2-40B4-BE49-F238E27FC236}">
                <a16:creationId xmlns:a16="http://schemas.microsoft.com/office/drawing/2014/main" id="{3F72E8E9-7966-99C2-D80C-8FEC2059A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384" y="1724589"/>
            <a:ext cx="4069274" cy="489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A422E8-F770-969B-CFF7-5E7B0FFA6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Four main </a:t>
            </a:r>
            <a:r>
              <a:rPr lang="fr-FR" dirty="0" err="1"/>
              <a:t>farmer</a:t>
            </a:r>
            <a:r>
              <a:rPr lang="fr-FR" dirty="0"/>
              <a:t> group networks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71D231-FC05-0CEE-170D-46A6DF14E9A5}"/>
              </a:ext>
            </a:extLst>
          </p:cNvPr>
          <p:cNvSpPr/>
          <p:nvPr/>
        </p:nvSpPr>
        <p:spPr>
          <a:xfrm>
            <a:off x="1486888" y="3988028"/>
            <a:ext cx="6563348" cy="715581"/>
          </a:xfrm>
          <a:prstGeom prst="rect">
            <a:avLst/>
          </a:prstGeom>
          <a:solidFill>
            <a:srgbClr val="C1E9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350" b="1" dirty="0">
                <a:latin typeface="Raleway ExtraLight"/>
              </a:rPr>
              <a:t>30 000 Groups </a:t>
            </a:r>
            <a:r>
              <a:rPr lang="fr-FR" sz="1350" dirty="0">
                <a:latin typeface="Raleway ExtraLight"/>
              </a:rPr>
              <a:t>: </a:t>
            </a:r>
            <a:r>
              <a:rPr lang="fr-FR" sz="1350" dirty="0" err="1">
                <a:latin typeface="Raleway ExtraLight"/>
              </a:rPr>
              <a:t>Larger</a:t>
            </a:r>
            <a:r>
              <a:rPr lang="fr-FR" sz="1350" dirty="0">
                <a:latin typeface="Raleway ExtraLight"/>
              </a:rPr>
              <a:t> </a:t>
            </a:r>
            <a:r>
              <a:rPr lang="fr-FR" sz="1350" dirty="0" err="1">
                <a:latin typeface="Raleway ExtraLight"/>
              </a:rPr>
              <a:t>farmer</a:t>
            </a:r>
            <a:r>
              <a:rPr lang="fr-FR" sz="1350" dirty="0">
                <a:latin typeface="Raleway ExtraLight"/>
              </a:rPr>
              <a:t> groups </a:t>
            </a:r>
            <a:r>
              <a:rPr lang="fr-FR" sz="1350" dirty="0" err="1">
                <a:latin typeface="Raleway ExtraLight"/>
              </a:rPr>
              <a:t>aiming</a:t>
            </a:r>
            <a:r>
              <a:rPr lang="fr-FR" sz="1350" dirty="0">
                <a:latin typeface="Raleway ExtraLight"/>
              </a:rPr>
              <a:t> at </a:t>
            </a:r>
            <a:r>
              <a:rPr lang="fr-FR" sz="1350" dirty="0" err="1">
                <a:latin typeface="Raleway ExtraLight"/>
              </a:rPr>
              <a:t>adpating</a:t>
            </a:r>
            <a:r>
              <a:rPr lang="fr-FR" sz="1350" dirty="0">
                <a:latin typeface="Raleway ExtraLight"/>
              </a:rPr>
              <a:t> and </a:t>
            </a:r>
            <a:r>
              <a:rPr lang="fr-FR" sz="1350" dirty="0" err="1">
                <a:latin typeface="Raleway ExtraLight"/>
              </a:rPr>
              <a:t>transfering</a:t>
            </a:r>
            <a:r>
              <a:rPr lang="fr-FR" sz="1350" dirty="0">
                <a:latin typeface="Raleway ExtraLight"/>
              </a:rPr>
              <a:t> </a:t>
            </a:r>
            <a:r>
              <a:rPr lang="fr-FR" sz="1350" dirty="0" err="1">
                <a:latin typeface="Raleway ExtraLight"/>
              </a:rPr>
              <a:t>recognised</a:t>
            </a:r>
            <a:r>
              <a:rPr lang="fr-FR" sz="1350" dirty="0">
                <a:latin typeface="Raleway ExtraLight"/>
              </a:rPr>
              <a:t> alternative practices to pesticide use, </a:t>
            </a:r>
            <a:r>
              <a:rPr lang="fr-FR" sz="1350" dirty="0" err="1">
                <a:latin typeface="Raleway ExtraLight"/>
              </a:rPr>
              <a:t>including</a:t>
            </a:r>
            <a:r>
              <a:rPr lang="fr-FR" sz="1350" dirty="0">
                <a:latin typeface="Raleway ExtraLight"/>
              </a:rPr>
              <a:t> practices </a:t>
            </a:r>
            <a:r>
              <a:rPr lang="fr-FR" sz="1350" dirty="0" err="1">
                <a:latin typeface="Raleway ExtraLight"/>
              </a:rPr>
              <a:t>experienced</a:t>
            </a:r>
            <a:r>
              <a:rPr lang="fr-FR" sz="1350" dirty="0">
                <a:latin typeface="Raleway ExtraLight"/>
              </a:rPr>
              <a:t> in the DEPHY network</a:t>
            </a:r>
            <a:endParaRPr lang="fr-FR" sz="1350" dirty="0"/>
          </a:p>
        </p:txBody>
      </p:sp>
      <p:pic>
        <p:nvPicPr>
          <p:cNvPr id="5" name="Image 7">
            <a:extLst>
              <a:ext uri="{FF2B5EF4-FFF2-40B4-BE49-F238E27FC236}">
                <a16:creationId xmlns:a16="http://schemas.microsoft.com/office/drawing/2014/main" id="{C27E116F-A95E-00B4-E206-7EA9795BD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50" y="4070172"/>
            <a:ext cx="970190" cy="50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8BE814-529D-1982-D98A-341251C7FBA9}"/>
              </a:ext>
            </a:extLst>
          </p:cNvPr>
          <p:cNvSpPr/>
          <p:nvPr/>
        </p:nvSpPr>
        <p:spPr>
          <a:xfrm>
            <a:off x="1486888" y="3067105"/>
            <a:ext cx="6563349" cy="507831"/>
          </a:xfrm>
          <a:prstGeom prst="rect">
            <a:avLst/>
          </a:prstGeom>
          <a:solidFill>
            <a:srgbClr val="FDDBE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350" b="1" dirty="0" err="1">
                <a:latin typeface="Raleway ExtraLight"/>
              </a:rPr>
              <a:t>Demontration</a:t>
            </a:r>
            <a:r>
              <a:rPr lang="fr-FR" sz="1350" b="1" dirty="0">
                <a:latin typeface="Raleway ExtraLight"/>
              </a:rPr>
              <a:t>, </a:t>
            </a:r>
            <a:r>
              <a:rPr lang="fr-FR" sz="1350" b="1" dirty="0" err="1">
                <a:latin typeface="Raleway ExtraLight"/>
              </a:rPr>
              <a:t>Experiment</a:t>
            </a:r>
            <a:r>
              <a:rPr lang="fr-FR" sz="1350" b="1" dirty="0">
                <a:latin typeface="Raleway ExtraLight"/>
              </a:rPr>
              <a:t> and </a:t>
            </a:r>
            <a:r>
              <a:rPr lang="fr-FR" sz="1350" b="1" dirty="0" err="1">
                <a:latin typeface="Raleway ExtraLight"/>
              </a:rPr>
              <a:t>reference</a:t>
            </a:r>
            <a:r>
              <a:rPr lang="fr-FR" sz="1350" b="1" dirty="0">
                <a:latin typeface="Raleway ExtraLight"/>
              </a:rPr>
              <a:t> Production on </a:t>
            </a:r>
            <a:r>
              <a:rPr lang="fr-FR" sz="1350" b="1" dirty="0" err="1">
                <a:latin typeface="Raleway ExtraLight"/>
              </a:rPr>
              <a:t>reduced</a:t>
            </a:r>
            <a:r>
              <a:rPr lang="fr-FR" sz="1350" b="1" dirty="0">
                <a:latin typeface="Raleway ExtraLight"/>
              </a:rPr>
              <a:t> </a:t>
            </a:r>
            <a:r>
              <a:rPr lang="fr-FR" sz="1350" b="1" dirty="0" err="1">
                <a:latin typeface="Raleway ExtraLight"/>
              </a:rPr>
              <a:t>pestitide</a:t>
            </a:r>
            <a:r>
              <a:rPr lang="fr-FR" sz="1350" b="1" dirty="0">
                <a:latin typeface="Raleway ExtraLight"/>
              </a:rPr>
              <a:t> use </a:t>
            </a:r>
            <a:r>
              <a:rPr lang="fr-FR" sz="1350" b="1" dirty="0" err="1">
                <a:latin typeface="Raleway ExtraLight"/>
              </a:rPr>
              <a:t>systems</a:t>
            </a:r>
            <a:r>
              <a:rPr lang="fr-FR" sz="1350" b="1" dirty="0">
                <a:latin typeface="Raleway ExtraLight"/>
              </a:rPr>
              <a:t> (DEPHY): </a:t>
            </a:r>
            <a:r>
              <a:rPr lang="fr-FR" sz="1350" dirty="0" err="1">
                <a:latin typeface="Raleway ExtraLight"/>
              </a:rPr>
              <a:t>Using</a:t>
            </a:r>
            <a:r>
              <a:rPr lang="fr-FR" sz="1350" dirty="0">
                <a:latin typeface="Raleway ExtraLight"/>
              </a:rPr>
              <a:t> the </a:t>
            </a:r>
            <a:r>
              <a:rPr lang="fr-FR" sz="1350" dirty="0" err="1">
                <a:latin typeface="Raleway ExtraLight"/>
              </a:rPr>
              <a:t>strengh</a:t>
            </a:r>
            <a:r>
              <a:rPr lang="fr-FR" sz="1350" dirty="0">
                <a:latin typeface="Raleway ExtraLight"/>
              </a:rPr>
              <a:t> of </a:t>
            </a:r>
            <a:r>
              <a:rPr lang="fr-FR" sz="1350" dirty="0" err="1">
                <a:latin typeface="Raleway ExtraLight"/>
              </a:rPr>
              <a:t>farmer</a:t>
            </a:r>
            <a:r>
              <a:rPr lang="fr-FR" sz="1350" dirty="0">
                <a:latin typeface="Raleway ExtraLight"/>
              </a:rPr>
              <a:t> groups to </a:t>
            </a:r>
            <a:r>
              <a:rPr lang="fr-FR" sz="1350" dirty="0" err="1">
                <a:latin typeface="Raleway ExtraLight"/>
              </a:rPr>
              <a:t>implement</a:t>
            </a:r>
            <a:r>
              <a:rPr lang="fr-FR" sz="1350" dirty="0">
                <a:latin typeface="Raleway ExtraLight"/>
              </a:rPr>
              <a:t> alternatives to pesticide use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6F40DA-8E96-2D66-B9E7-32682D4287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0" y="3081697"/>
            <a:ext cx="969656" cy="505433"/>
          </a:xfrm>
          <a:prstGeom prst="rect">
            <a:avLst/>
          </a:prstGeom>
        </p:spPr>
      </p:pic>
      <p:pic>
        <p:nvPicPr>
          <p:cNvPr id="8" name="Image 5">
            <a:extLst>
              <a:ext uri="{FF2B5EF4-FFF2-40B4-BE49-F238E27FC236}">
                <a16:creationId xmlns:a16="http://schemas.microsoft.com/office/drawing/2014/main" id="{17AC98F2-D8F6-6CE7-A780-81273374D9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5" y="2070753"/>
            <a:ext cx="799825" cy="69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48940C-5772-5554-D87F-E44A9365255F}"/>
              </a:ext>
            </a:extLst>
          </p:cNvPr>
          <p:cNvSpPr/>
          <p:nvPr/>
        </p:nvSpPr>
        <p:spPr>
          <a:xfrm>
            <a:off x="1486888" y="2070753"/>
            <a:ext cx="6563349" cy="7155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350" b="1" dirty="0" err="1">
                <a:latin typeface="Raleway ExtraLight"/>
              </a:rPr>
              <a:t>Economic</a:t>
            </a:r>
            <a:r>
              <a:rPr lang="fr-FR" sz="1350" b="1" dirty="0">
                <a:latin typeface="Raleway ExtraLight"/>
              </a:rPr>
              <a:t> and </a:t>
            </a:r>
            <a:r>
              <a:rPr lang="fr-FR" sz="1350" b="1" dirty="0" err="1">
                <a:latin typeface="Raleway ExtraLight"/>
              </a:rPr>
              <a:t>Environmental</a:t>
            </a:r>
            <a:r>
              <a:rPr lang="fr-FR" sz="1350" b="1" dirty="0">
                <a:latin typeface="Raleway ExtraLight"/>
              </a:rPr>
              <a:t> </a:t>
            </a:r>
            <a:r>
              <a:rPr lang="fr-FR" sz="1350" b="1" dirty="0" err="1">
                <a:latin typeface="Raleway ExtraLight"/>
              </a:rPr>
              <a:t>Interest</a:t>
            </a:r>
            <a:r>
              <a:rPr lang="fr-FR" sz="1350" b="1" dirty="0">
                <a:latin typeface="Raleway ExtraLight"/>
              </a:rPr>
              <a:t> Groups (GIEE): </a:t>
            </a:r>
            <a:r>
              <a:rPr lang="fr-FR" sz="1350" dirty="0" err="1">
                <a:latin typeface="Raleway ExtraLight"/>
              </a:rPr>
              <a:t>Using</a:t>
            </a:r>
            <a:r>
              <a:rPr lang="fr-FR" sz="1350" dirty="0">
                <a:latin typeface="Raleway ExtraLight"/>
              </a:rPr>
              <a:t> the </a:t>
            </a:r>
            <a:r>
              <a:rPr lang="fr-FR" sz="1350" dirty="0" err="1">
                <a:latin typeface="Raleway ExtraLight"/>
              </a:rPr>
              <a:t>strengh</a:t>
            </a:r>
            <a:r>
              <a:rPr lang="fr-FR" sz="1350" dirty="0">
                <a:latin typeface="Raleway ExtraLight"/>
              </a:rPr>
              <a:t> of </a:t>
            </a:r>
            <a:r>
              <a:rPr lang="fr-FR" sz="1350" dirty="0" err="1">
                <a:latin typeface="Raleway ExtraLight"/>
              </a:rPr>
              <a:t>farmer</a:t>
            </a:r>
            <a:r>
              <a:rPr lang="fr-FR" sz="1350" dirty="0">
                <a:latin typeface="Raleway ExtraLight"/>
              </a:rPr>
              <a:t> groups to support </a:t>
            </a:r>
            <a:r>
              <a:rPr lang="fr-FR" sz="1350" dirty="0" err="1">
                <a:latin typeface="Raleway ExtraLight"/>
              </a:rPr>
              <a:t>agroecological</a:t>
            </a:r>
            <a:r>
              <a:rPr lang="fr-FR" sz="1350">
                <a:latin typeface="Raleway ExtraLight"/>
              </a:rPr>
              <a:t> transition </a:t>
            </a:r>
            <a:r>
              <a:rPr lang="fr-FR" sz="1350" dirty="0">
                <a:latin typeface="Raleway ExtraLight"/>
              </a:rPr>
              <a:t>(</a:t>
            </a:r>
            <a:r>
              <a:rPr lang="fr-FR" sz="1350" dirty="0" err="1">
                <a:latin typeface="Raleway ExtraLight"/>
              </a:rPr>
              <a:t>aiming</a:t>
            </a:r>
            <a:r>
              <a:rPr lang="fr-FR" sz="1350" dirty="0">
                <a:latin typeface="Raleway ExtraLight"/>
              </a:rPr>
              <a:t> at social, </a:t>
            </a:r>
            <a:r>
              <a:rPr lang="fr-FR" sz="1350" dirty="0" err="1">
                <a:latin typeface="Raleway ExtraLight"/>
              </a:rPr>
              <a:t>economical</a:t>
            </a:r>
            <a:r>
              <a:rPr lang="fr-FR" sz="1350" dirty="0">
                <a:latin typeface="Raleway ExtraLight"/>
              </a:rPr>
              <a:t> and </a:t>
            </a:r>
            <a:r>
              <a:rPr lang="fr-FR" sz="1350" dirty="0" err="1">
                <a:latin typeface="Raleway ExtraLight"/>
              </a:rPr>
              <a:t>environmental</a:t>
            </a:r>
            <a:r>
              <a:rPr lang="fr-FR" sz="1350" dirty="0">
                <a:latin typeface="Raleway ExtraLight"/>
              </a:rPr>
              <a:t> performance)</a:t>
            </a:r>
          </a:p>
        </p:txBody>
      </p:sp>
      <p:pic>
        <p:nvPicPr>
          <p:cNvPr id="10" name="Picture 4" descr="Résultat de recherche d'images pour &quot;réseau rural francais&quot;">
            <a:extLst>
              <a:ext uri="{FF2B5EF4-FFF2-40B4-BE49-F238E27FC236}">
                <a16:creationId xmlns:a16="http://schemas.microsoft.com/office/drawing/2014/main" id="{A0534A28-42AE-A260-EC36-C14E1ED0D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6" y="5049915"/>
            <a:ext cx="1130942" cy="42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D12F8AC-69FB-E9CF-D6B6-8EA6F1FA1D17}"/>
              </a:ext>
            </a:extLst>
          </p:cNvPr>
          <p:cNvSpPr/>
          <p:nvPr/>
        </p:nvSpPr>
        <p:spPr>
          <a:xfrm>
            <a:off x="1486887" y="4875139"/>
            <a:ext cx="6563348" cy="715581"/>
          </a:xfrm>
          <a:prstGeom prst="rect">
            <a:avLst/>
          </a:prstGeom>
          <a:solidFill>
            <a:srgbClr val="C1E9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350" b="1" dirty="0" err="1">
                <a:latin typeface="Raleway ExtraLight"/>
              </a:rPr>
              <a:t>Operationnal</a:t>
            </a:r>
            <a:r>
              <a:rPr lang="fr-FR" sz="1350" b="1" dirty="0">
                <a:latin typeface="Raleway ExtraLight"/>
              </a:rPr>
              <a:t> Groups </a:t>
            </a:r>
            <a:r>
              <a:rPr lang="fr-FR" sz="1350" dirty="0">
                <a:latin typeface="Raleway ExtraLight"/>
              </a:rPr>
              <a:t>: </a:t>
            </a:r>
            <a:r>
              <a:rPr lang="fr-FR" sz="1350" dirty="0" err="1">
                <a:latin typeface="Raleway ExtraLight"/>
              </a:rPr>
              <a:t>Multiactor</a:t>
            </a:r>
            <a:r>
              <a:rPr lang="fr-FR" sz="1350" dirty="0">
                <a:latin typeface="Raleway ExtraLight"/>
              </a:rPr>
              <a:t> </a:t>
            </a:r>
            <a:r>
              <a:rPr lang="fr-FR" sz="1350" dirty="0" err="1">
                <a:latin typeface="Raleway ExtraLight"/>
              </a:rPr>
              <a:t>project</a:t>
            </a:r>
            <a:r>
              <a:rPr lang="fr-FR" sz="1350" dirty="0">
                <a:latin typeface="Raleway ExtraLight"/>
              </a:rPr>
              <a:t> </a:t>
            </a:r>
            <a:r>
              <a:rPr lang="fr-FR" sz="1350" dirty="0" err="1">
                <a:latin typeface="Raleway ExtraLight"/>
              </a:rPr>
              <a:t>aiming</a:t>
            </a:r>
            <a:r>
              <a:rPr lang="fr-FR" sz="1350" dirty="0">
                <a:latin typeface="Raleway ExtraLight"/>
              </a:rPr>
              <a:t> at </a:t>
            </a:r>
            <a:r>
              <a:rPr lang="fr-FR" sz="1350" dirty="0" err="1">
                <a:latin typeface="Raleway ExtraLight"/>
              </a:rPr>
              <a:t>finding</a:t>
            </a:r>
            <a:r>
              <a:rPr lang="fr-FR" sz="1350" dirty="0">
                <a:latin typeface="Raleway ExtraLight"/>
              </a:rPr>
              <a:t> </a:t>
            </a:r>
            <a:r>
              <a:rPr lang="fr-FR" sz="1350" dirty="0" err="1">
                <a:latin typeface="Raleway ExtraLight"/>
              </a:rPr>
              <a:t>collectively</a:t>
            </a:r>
            <a:r>
              <a:rPr lang="fr-FR" sz="1350" dirty="0">
                <a:latin typeface="Raleway ExtraLight"/>
              </a:rPr>
              <a:t> an </a:t>
            </a:r>
            <a:r>
              <a:rPr lang="fr-FR" sz="1350" dirty="0" err="1">
                <a:latin typeface="Raleway ExtraLight"/>
              </a:rPr>
              <a:t>innnovative</a:t>
            </a:r>
            <a:r>
              <a:rPr lang="fr-FR" sz="1350" dirty="0">
                <a:latin typeface="Raleway ExtraLight"/>
              </a:rPr>
              <a:t> solution to a territorial issue. </a:t>
            </a:r>
            <a:r>
              <a:rPr lang="fr-FR" sz="1350" dirty="0" err="1">
                <a:latin typeface="Raleway ExtraLight"/>
              </a:rPr>
              <a:t>These</a:t>
            </a:r>
            <a:r>
              <a:rPr lang="fr-FR" sz="1350" dirty="0">
                <a:latin typeface="Raleway ExtraLight"/>
              </a:rPr>
              <a:t> </a:t>
            </a:r>
            <a:r>
              <a:rPr lang="fr-FR" sz="1350" dirty="0" err="1">
                <a:latin typeface="Raleway ExtraLight"/>
              </a:rPr>
              <a:t>projects</a:t>
            </a:r>
            <a:r>
              <a:rPr lang="fr-FR" sz="1350" dirty="0">
                <a:latin typeface="Raleway ExtraLight"/>
              </a:rPr>
              <a:t> group </a:t>
            </a:r>
            <a:r>
              <a:rPr lang="fr-FR" sz="1350" dirty="0" err="1">
                <a:latin typeface="Raleway ExtraLight"/>
              </a:rPr>
              <a:t>actors</a:t>
            </a:r>
            <a:r>
              <a:rPr lang="fr-FR" sz="1350" dirty="0">
                <a:latin typeface="Raleway ExtraLight"/>
              </a:rPr>
              <a:t> </a:t>
            </a:r>
            <a:r>
              <a:rPr lang="fr-FR" sz="1350" dirty="0" err="1">
                <a:latin typeface="Raleway ExtraLight"/>
              </a:rPr>
              <a:t>such</a:t>
            </a:r>
            <a:r>
              <a:rPr lang="fr-FR" sz="1350" dirty="0">
                <a:latin typeface="Raleway ExtraLight"/>
              </a:rPr>
              <a:t> as </a:t>
            </a:r>
            <a:r>
              <a:rPr lang="fr-FR" sz="1350" dirty="0" err="1">
                <a:latin typeface="Raleway ExtraLight"/>
              </a:rPr>
              <a:t>farmers</a:t>
            </a:r>
            <a:r>
              <a:rPr lang="fr-FR" sz="1350" dirty="0">
                <a:latin typeface="Raleway ExtraLight"/>
              </a:rPr>
              <a:t>, extension services, </a:t>
            </a:r>
            <a:r>
              <a:rPr lang="fr-FR" sz="1350" dirty="0" err="1">
                <a:latin typeface="Raleway ExtraLight"/>
              </a:rPr>
              <a:t>farmers</a:t>
            </a:r>
            <a:r>
              <a:rPr lang="fr-FR" sz="1350" dirty="0">
                <a:latin typeface="Raleway ExtraLight"/>
              </a:rPr>
              <a:t>, </a:t>
            </a:r>
            <a:r>
              <a:rPr lang="fr-FR" sz="1350" dirty="0" err="1">
                <a:latin typeface="Raleway ExtraLight"/>
              </a:rPr>
              <a:t>private</a:t>
            </a:r>
            <a:r>
              <a:rPr lang="fr-FR" sz="1350" dirty="0">
                <a:latin typeface="Raleway ExtraLight"/>
              </a:rPr>
              <a:t> </a:t>
            </a:r>
            <a:r>
              <a:rPr lang="fr-FR" sz="1350" dirty="0" err="1">
                <a:latin typeface="Raleway ExtraLight"/>
              </a:rPr>
              <a:t>companies</a:t>
            </a:r>
            <a:r>
              <a:rPr lang="fr-FR" sz="1350" dirty="0">
                <a:latin typeface="Raleway ExtraLigh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03404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E8C9FB-206F-482E-C533-2EC57452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/>
              <a:t>Groupes 30 000 – An extension of the DEPHY </a:t>
            </a:r>
            <a:r>
              <a:rPr lang="fr-FR" sz="2400" dirty="0" err="1"/>
              <a:t>Farm</a:t>
            </a:r>
            <a:r>
              <a:rPr lang="fr-FR" sz="2400" dirty="0"/>
              <a:t> network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82F90F-E39E-AEAF-0A39-414A2097B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500" y="2660904"/>
            <a:ext cx="7538400" cy="2624346"/>
          </a:xfrm>
        </p:spPr>
        <p:txBody>
          <a:bodyPr/>
          <a:lstStyle/>
          <a:p>
            <a:r>
              <a:rPr lang="fr-FR" dirty="0"/>
              <a:t>Will to </a:t>
            </a:r>
            <a:r>
              <a:rPr lang="fr-FR" dirty="0" err="1"/>
              <a:t>extend</a:t>
            </a:r>
            <a:r>
              <a:rPr lang="fr-FR" dirty="0"/>
              <a:t> the </a:t>
            </a:r>
            <a:r>
              <a:rPr lang="fr-FR" dirty="0" err="1"/>
              <a:t>principles</a:t>
            </a:r>
            <a:r>
              <a:rPr lang="fr-FR" dirty="0"/>
              <a:t> of the DEPHY </a:t>
            </a:r>
            <a:r>
              <a:rPr lang="fr-FR" dirty="0" err="1"/>
              <a:t>Farm</a:t>
            </a:r>
            <a:r>
              <a:rPr lang="fr-FR" dirty="0"/>
              <a:t> network to </a:t>
            </a:r>
            <a:r>
              <a:rPr lang="fr-FR" dirty="0" err="1"/>
              <a:t>transfer</a:t>
            </a:r>
            <a:r>
              <a:rPr lang="fr-FR" dirty="0"/>
              <a:t> </a:t>
            </a:r>
            <a:r>
              <a:rPr lang="fr-FR" dirty="0" err="1"/>
              <a:t>tested</a:t>
            </a:r>
            <a:r>
              <a:rPr lang="fr-FR" dirty="0"/>
              <a:t> agricultural practices </a:t>
            </a:r>
            <a:r>
              <a:rPr lang="fr-FR" dirty="0" err="1"/>
              <a:t>reducing</a:t>
            </a:r>
            <a:r>
              <a:rPr lang="fr-FR" dirty="0"/>
              <a:t> pesticide use </a:t>
            </a:r>
            <a:r>
              <a:rPr lang="fr-FR" dirty="0" err="1"/>
              <a:t>reduction</a:t>
            </a:r>
            <a:r>
              <a:rPr lang="fr-FR" dirty="0"/>
              <a:t> to a </a:t>
            </a:r>
            <a:r>
              <a:rPr lang="fr-FR" dirty="0" err="1"/>
              <a:t>wider</a:t>
            </a:r>
            <a:r>
              <a:rPr lang="fr-FR" dirty="0"/>
              <a:t> public of </a:t>
            </a:r>
            <a:r>
              <a:rPr lang="fr-FR" dirty="0" err="1"/>
              <a:t>farmers</a:t>
            </a:r>
            <a:endParaRPr lang="fr-FR" dirty="0"/>
          </a:p>
          <a:p>
            <a:r>
              <a:rPr lang="fr-FR" dirty="0"/>
              <a:t>Call </a:t>
            </a:r>
            <a:r>
              <a:rPr lang="fr-FR" dirty="0" err="1"/>
              <a:t>organised</a:t>
            </a:r>
            <a:r>
              <a:rPr lang="fr-FR" dirty="0"/>
              <a:t> at the </a:t>
            </a:r>
            <a:r>
              <a:rPr lang="fr-FR" dirty="0" err="1"/>
              <a:t>regional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, and </a:t>
            </a:r>
            <a:r>
              <a:rPr lang="fr-FR" dirty="0" err="1"/>
              <a:t>funded</a:t>
            </a:r>
            <a:r>
              <a:rPr lang="fr-FR" dirty="0"/>
              <a:t> by the </a:t>
            </a:r>
            <a:r>
              <a:rPr lang="fr-FR" dirty="0" err="1"/>
              <a:t>regional</a:t>
            </a:r>
            <a:r>
              <a:rPr lang="fr-FR" dirty="0"/>
              <a:t> water bodies </a:t>
            </a:r>
            <a:r>
              <a:rPr lang="fr-FR" dirty="0" err="1"/>
              <a:t>through</a:t>
            </a:r>
            <a:r>
              <a:rPr lang="fr-FR" dirty="0"/>
              <a:t> Ecophyto </a:t>
            </a:r>
            <a:r>
              <a:rPr lang="fr-FR" dirty="0" err="1"/>
              <a:t>funding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52F2D7E7-CF1F-F0BC-EFFF-456642583C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6" y="1822931"/>
            <a:ext cx="1523524" cy="7941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17612F7-7199-264A-C9B5-A904730319EF}"/>
              </a:ext>
            </a:extLst>
          </p:cNvPr>
          <p:cNvSpPr txBox="1"/>
          <p:nvPr/>
        </p:nvSpPr>
        <p:spPr>
          <a:xfrm>
            <a:off x="946404" y="4393660"/>
            <a:ext cx="25648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 err="1"/>
              <a:t>Examples</a:t>
            </a:r>
            <a:r>
              <a:rPr lang="fr-FR" sz="1350" dirty="0"/>
              <a:t> of water bodies</a:t>
            </a:r>
          </a:p>
        </p:txBody>
      </p:sp>
      <p:pic>
        <p:nvPicPr>
          <p:cNvPr id="8" name="Image 7" descr="Une image contenant texte, Police, logo, graphisme&#10;&#10;Description générée automatiquement">
            <a:extLst>
              <a:ext uri="{FF2B5EF4-FFF2-40B4-BE49-F238E27FC236}">
                <a16:creationId xmlns:a16="http://schemas.microsoft.com/office/drawing/2014/main" id="{340F47FD-E9DF-219A-1581-2AA847D5F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8" y="4670660"/>
            <a:ext cx="1604772" cy="705857"/>
          </a:xfrm>
          <a:prstGeom prst="rect">
            <a:avLst/>
          </a:prstGeom>
        </p:spPr>
      </p:pic>
      <p:pic>
        <p:nvPicPr>
          <p:cNvPr id="10" name="Image 9" descr="Une image contenant texte, Police, logo, Marque&#10;&#10;Description générée automatiquement">
            <a:extLst>
              <a:ext uri="{FF2B5EF4-FFF2-40B4-BE49-F238E27FC236}">
                <a16:creationId xmlns:a16="http://schemas.microsoft.com/office/drawing/2014/main" id="{AB8985F8-1154-403B-68ED-30BC9D66A3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76" y="4670660"/>
            <a:ext cx="1678566" cy="72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01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62F486-A366-2A6E-EB46-DBB506FF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Future of the networks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06F905-2253-5211-430B-2B5C03DE2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C06F905-2253-5211-430B-2B5C03DE2323}"/>
              </a:ext>
            </a:extLst>
          </p:cNvPr>
          <p:cNvSpPr>
            <a:spLocks noGrp="1"/>
          </p:cNvSpPr>
          <p:nvPr/>
        </p:nvSpPr>
        <p:spPr>
          <a:xfrm>
            <a:off x="689400" y="1752600"/>
            <a:ext cx="7765200" cy="351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Agricultural </a:t>
            </a:r>
            <a:r>
              <a:rPr lang="fr-FR" dirty="0" err="1"/>
              <a:t>upraise</a:t>
            </a:r>
            <a:r>
              <a:rPr lang="fr-FR" dirty="0"/>
              <a:t> : Pause in the Ecophyto II+ plan </a:t>
            </a:r>
            <a:r>
              <a:rPr lang="fr-FR" dirty="0" err="1"/>
              <a:t>until</a:t>
            </a:r>
            <a:r>
              <a:rPr lang="fr-FR" dirty="0"/>
              <a:t> </a:t>
            </a:r>
            <a:r>
              <a:rPr lang="fr-FR" dirty="0" err="1"/>
              <a:t>February</a:t>
            </a:r>
            <a:r>
              <a:rPr lang="fr-FR" dirty="0"/>
              <a:t> </a:t>
            </a:r>
            <a:r>
              <a:rPr lang="fr-FR" dirty="0" err="1"/>
              <a:t>until</a:t>
            </a:r>
            <a:r>
              <a:rPr lang="fr-FR" dirty="0"/>
              <a:t> a the new plan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announced</a:t>
            </a:r>
            <a:r>
              <a:rPr lang="fr-FR" dirty="0"/>
              <a:t> (Ecophyto 2030)</a:t>
            </a:r>
          </a:p>
          <a:p>
            <a:pPr lvl="1"/>
            <a:r>
              <a:rPr lang="fr-FR" dirty="0"/>
              <a:t>Actions </a:t>
            </a:r>
            <a:r>
              <a:rPr lang="fr-FR" dirty="0" err="1"/>
              <a:t>regarding</a:t>
            </a:r>
            <a:r>
              <a:rPr lang="fr-FR" dirty="0"/>
              <a:t> the DEPHY </a:t>
            </a:r>
            <a:r>
              <a:rPr lang="fr-FR" dirty="0" err="1"/>
              <a:t>Farm</a:t>
            </a:r>
            <a:r>
              <a:rPr lang="fr-FR" dirty="0"/>
              <a:t> network are </a:t>
            </a:r>
            <a:r>
              <a:rPr lang="fr-FR" dirty="0" err="1"/>
              <a:t>assured</a:t>
            </a:r>
            <a:r>
              <a:rPr lang="fr-FR" dirty="0"/>
              <a:t> </a:t>
            </a:r>
            <a:r>
              <a:rPr lang="fr-FR" dirty="0" err="1"/>
              <a:t>until</a:t>
            </a:r>
            <a:r>
              <a:rPr lang="fr-FR" dirty="0"/>
              <a:t> 2026</a:t>
            </a:r>
          </a:p>
          <a:p>
            <a:r>
              <a:rPr lang="fr-FR" dirty="0" err="1"/>
              <a:t>Talks</a:t>
            </a:r>
            <a:r>
              <a:rPr lang="fr-FR" dirty="0"/>
              <a:t> to merge GIEE and Groupes 30 000 </a:t>
            </a:r>
            <a:r>
              <a:rPr lang="fr-FR" dirty="0" err="1"/>
              <a:t>fundings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548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2316F-E0E1-A6F3-9585-205719E9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152400"/>
            <a:ext cx="8793256" cy="727262"/>
          </a:xfrm>
        </p:spPr>
        <p:txBody>
          <a:bodyPr/>
          <a:lstStyle/>
          <a:p>
            <a:r>
              <a:rPr lang="nl-BE" dirty="0"/>
              <a:t>Uitbreiden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24B449-68EE-1DC3-51F1-20FEF23B86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Graphic 5" descr="Sociaal netwerk met effen opvulling">
            <a:extLst>
              <a:ext uri="{FF2B5EF4-FFF2-40B4-BE49-F238E27FC236}">
                <a16:creationId xmlns:a16="http://schemas.microsoft.com/office/drawing/2014/main" id="{68C0A10C-0EB4-EFE8-CDBD-6465B0318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9964" y="152401"/>
            <a:ext cx="685800" cy="685800"/>
          </a:xfrm>
          <a:prstGeom prst="rect">
            <a:avLst/>
          </a:prstGeom>
        </p:spPr>
      </p:pic>
      <p:pic>
        <p:nvPicPr>
          <p:cNvPr id="8" name="Graphic 7" descr="Sociaal netwerk met effen opvulling">
            <a:extLst>
              <a:ext uri="{FF2B5EF4-FFF2-40B4-BE49-F238E27FC236}">
                <a16:creationId xmlns:a16="http://schemas.microsoft.com/office/drawing/2014/main" id="{7ADB6470-CE13-0301-CAC0-2952FC823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9978" y="85727"/>
            <a:ext cx="685800" cy="685800"/>
          </a:xfrm>
          <a:prstGeom prst="rect">
            <a:avLst/>
          </a:prstGeom>
        </p:spPr>
      </p:pic>
      <p:pic>
        <p:nvPicPr>
          <p:cNvPr id="9" name="Graphic 8" descr="Sociaal netwerk met effen opvulling">
            <a:extLst>
              <a:ext uri="{FF2B5EF4-FFF2-40B4-BE49-F238E27FC236}">
                <a16:creationId xmlns:a16="http://schemas.microsoft.com/office/drawing/2014/main" id="{60166111-00AA-3053-C8A6-8DF5A6F7E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9021" y="605120"/>
            <a:ext cx="685800" cy="685800"/>
          </a:xfrm>
          <a:prstGeom prst="rect">
            <a:avLst/>
          </a:prstGeom>
        </p:spPr>
      </p:pic>
      <p:pic>
        <p:nvPicPr>
          <p:cNvPr id="10" name="Graphic 9" descr="Sociaal netwerk met effen opvulling">
            <a:extLst>
              <a:ext uri="{FF2B5EF4-FFF2-40B4-BE49-F238E27FC236}">
                <a16:creationId xmlns:a16="http://schemas.microsoft.com/office/drawing/2014/main" id="{D14829F9-D051-6E91-E89E-8D5877953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7092" y="399491"/>
            <a:ext cx="685800" cy="685800"/>
          </a:xfrm>
          <a:prstGeom prst="rect">
            <a:avLst/>
          </a:prstGeom>
        </p:spPr>
      </p:pic>
      <p:sp>
        <p:nvSpPr>
          <p:cNvPr id="11" name="CuadroTexto 8">
            <a:extLst>
              <a:ext uri="{FF2B5EF4-FFF2-40B4-BE49-F238E27FC236}">
                <a16:creationId xmlns:a16="http://schemas.microsoft.com/office/drawing/2014/main" id="{F2011462-5278-2341-D0B7-66A7102CBC49}"/>
              </a:ext>
            </a:extLst>
          </p:cNvPr>
          <p:cNvSpPr txBox="1"/>
          <p:nvPr/>
        </p:nvSpPr>
        <p:spPr>
          <a:xfrm>
            <a:off x="914400" y="1828800"/>
            <a:ext cx="6096473" cy="25317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E79D40"/>
                </a:solidFill>
              </a:rPr>
              <a:t>Hoe </a:t>
            </a:r>
            <a:r>
              <a:rPr lang="en-US" b="1" i="1" dirty="0" err="1">
                <a:solidFill>
                  <a:srgbClr val="E79D40"/>
                </a:solidFill>
              </a:rPr>
              <a:t>kan</a:t>
            </a:r>
            <a:r>
              <a:rPr lang="en-US" b="1" i="1" dirty="0">
                <a:solidFill>
                  <a:srgbClr val="E79D40"/>
                </a:solidFill>
              </a:rPr>
              <a:t> het </a:t>
            </a:r>
            <a:r>
              <a:rPr lang="en-US" b="1" i="1" dirty="0" err="1">
                <a:solidFill>
                  <a:srgbClr val="E79D40"/>
                </a:solidFill>
              </a:rPr>
              <a:t>aantal</a:t>
            </a:r>
            <a:r>
              <a:rPr lang="en-US" b="1" i="1" dirty="0">
                <a:solidFill>
                  <a:srgbClr val="E79D40"/>
                </a:solidFill>
              </a:rPr>
              <a:t> hubs in </a:t>
            </a:r>
            <a:r>
              <a:rPr lang="en-US" b="1" i="1" dirty="0" err="1">
                <a:solidFill>
                  <a:srgbClr val="E79D40"/>
                </a:solidFill>
              </a:rPr>
              <a:t>Vlaanderen</a:t>
            </a:r>
            <a:r>
              <a:rPr lang="en-US" b="1" i="1" dirty="0">
                <a:solidFill>
                  <a:srgbClr val="E79D40"/>
                </a:solidFill>
              </a:rPr>
              <a:t> </a:t>
            </a:r>
            <a:r>
              <a:rPr lang="en-US" b="1" i="1" dirty="0" err="1">
                <a:solidFill>
                  <a:srgbClr val="E79D40"/>
                </a:solidFill>
              </a:rPr>
              <a:t>vergroot</a:t>
            </a:r>
            <a:r>
              <a:rPr lang="en-US" b="1" i="1" dirty="0">
                <a:solidFill>
                  <a:srgbClr val="E79D40"/>
                </a:solidFill>
              </a:rPr>
              <a:t> </a:t>
            </a:r>
            <a:r>
              <a:rPr lang="en-US" b="1" i="1" dirty="0" err="1">
                <a:solidFill>
                  <a:srgbClr val="E79D40"/>
                </a:solidFill>
              </a:rPr>
              <a:t>worden</a:t>
            </a:r>
            <a:r>
              <a:rPr lang="en-US" b="1" i="1" dirty="0">
                <a:solidFill>
                  <a:srgbClr val="E79D40"/>
                </a:solidFill>
              </a:rPr>
              <a:t>? </a:t>
            </a:r>
          </a:p>
          <a:p>
            <a:pPr>
              <a:lnSpc>
                <a:spcPct val="150000"/>
              </a:lnSpc>
            </a:pPr>
            <a:endParaRPr lang="en-US" b="1" i="1" dirty="0">
              <a:solidFill>
                <a:srgbClr val="E79D40"/>
              </a:solidFill>
            </a:endParaRPr>
          </a:p>
          <a:p>
            <a:pPr>
              <a:lnSpc>
                <a:spcPct val="150000"/>
              </a:lnSpc>
            </a:pPr>
            <a:endParaRPr lang="en-US" b="1" i="1" dirty="0">
              <a:solidFill>
                <a:srgbClr val="E79D4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E79D40"/>
                </a:solidFill>
              </a:rPr>
              <a:t>Wat </a:t>
            </a:r>
            <a:r>
              <a:rPr lang="en-US" b="1" i="1" dirty="0" err="1">
                <a:solidFill>
                  <a:srgbClr val="E79D40"/>
                </a:solidFill>
              </a:rPr>
              <a:t>zou</a:t>
            </a:r>
            <a:r>
              <a:rPr lang="en-US" b="1" i="1" dirty="0">
                <a:solidFill>
                  <a:srgbClr val="E79D40"/>
                </a:solidFill>
              </a:rPr>
              <a:t> </a:t>
            </a:r>
            <a:r>
              <a:rPr lang="en-US" b="1" i="1" dirty="0" err="1">
                <a:solidFill>
                  <a:srgbClr val="E79D40"/>
                </a:solidFill>
              </a:rPr>
              <a:t>een</a:t>
            </a:r>
            <a:r>
              <a:rPr lang="en-US" b="1" i="1" dirty="0">
                <a:solidFill>
                  <a:srgbClr val="E79D40"/>
                </a:solidFill>
              </a:rPr>
              <a:t> </a:t>
            </a:r>
            <a:r>
              <a:rPr lang="en-US" b="1" i="1" dirty="0" err="1">
                <a:solidFill>
                  <a:srgbClr val="E79D40"/>
                </a:solidFill>
              </a:rPr>
              <a:t>verdere</a:t>
            </a:r>
            <a:r>
              <a:rPr lang="en-US" b="1" i="1" dirty="0">
                <a:solidFill>
                  <a:srgbClr val="E79D40"/>
                </a:solidFill>
              </a:rPr>
              <a:t> </a:t>
            </a:r>
            <a:r>
              <a:rPr lang="en-US" b="1" i="1" dirty="0" err="1">
                <a:solidFill>
                  <a:srgbClr val="E79D40"/>
                </a:solidFill>
              </a:rPr>
              <a:t>uitbreiding</a:t>
            </a:r>
            <a:r>
              <a:rPr lang="en-US" b="1" i="1" dirty="0">
                <a:solidFill>
                  <a:srgbClr val="E79D40"/>
                </a:solidFill>
              </a:rPr>
              <a:t> van het network </a:t>
            </a:r>
            <a:r>
              <a:rPr lang="en-US" b="1" i="1" dirty="0" err="1">
                <a:solidFill>
                  <a:srgbClr val="E79D40"/>
                </a:solidFill>
              </a:rPr>
              <a:t>tegenhouden</a:t>
            </a:r>
            <a:r>
              <a:rPr lang="en-US" b="1" i="1" dirty="0">
                <a:solidFill>
                  <a:srgbClr val="E79D4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5103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6124" y="4419600"/>
            <a:ext cx="8001000" cy="1148972"/>
          </a:xfrm>
        </p:spPr>
        <p:txBody>
          <a:bodyPr/>
          <a:lstStyle/>
          <a:p>
            <a:r>
              <a:rPr lang="es-ES" dirty="0"/>
              <a:t>CONTACT DETAILS</a:t>
            </a: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endParaRPr lang="es-ES" dirty="0"/>
          </a:p>
        </p:txBody>
      </p:sp>
      <p:sp>
        <p:nvSpPr>
          <p:cNvPr id="4" name="Rounded Rectangle 11"/>
          <p:cNvSpPr/>
          <p:nvPr/>
        </p:nvSpPr>
        <p:spPr>
          <a:xfrm>
            <a:off x="0" y="3200400"/>
            <a:ext cx="9144000" cy="1060827"/>
          </a:xfrm>
          <a:prstGeom prst="rect">
            <a:avLst/>
          </a:prstGeom>
          <a:solidFill>
            <a:srgbClr val="86BC4E"/>
          </a:solidFill>
          <a:ln>
            <a:solidFill>
              <a:srgbClr val="86B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THANKS!</a:t>
            </a:r>
          </a:p>
        </p:txBody>
      </p:sp>
      <p:pic>
        <p:nvPicPr>
          <p:cNvPr id="5" name="Picture 2" descr="Y:\PROYECTOS\IPMWORKS\WP6\Logo\nuevos\IPMworks logo 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07" y="152398"/>
            <a:ext cx="5277686" cy="25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267199" y="6377816"/>
            <a:ext cx="3947429" cy="3532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85BB4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0" dirty="0">
                <a:solidFill>
                  <a:schemeClr val="tx1"/>
                </a:solidFill>
              </a:rPr>
              <a:t>IPMWORKS is a </a:t>
            </a:r>
            <a:r>
              <a:rPr lang="en-US" sz="1200" b="0" dirty="0" err="1">
                <a:solidFill>
                  <a:schemeClr val="tx1"/>
                </a:solidFill>
              </a:rPr>
              <a:t>FarmDemo</a:t>
            </a:r>
            <a:r>
              <a:rPr lang="en-US" sz="1200" b="0" dirty="0">
                <a:solidFill>
                  <a:schemeClr val="tx1"/>
                </a:solidFill>
              </a:rPr>
              <a:t> aligned project and is partnered with the IPM Decisions Project</a:t>
            </a:r>
            <a:endParaRPr lang="es-ES" sz="1200" b="0" dirty="0">
              <a:solidFill>
                <a:schemeClr val="tx1"/>
              </a:solidFill>
            </a:endParaRPr>
          </a:p>
        </p:txBody>
      </p:sp>
      <p:pic>
        <p:nvPicPr>
          <p:cNvPr id="9" name="Picture 2" descr="Y:\PROYECTOS\IPMWORKS\WP6\Logo\Ejemplos\FARM DEMO\FARM DEMO\logo.FarmDemo_CMYK.vertic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706" y="6377817"/>
            <a:ext cx="434135" cy="41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Y:\PROYECTOS\IPMWORKS\WP6\Logo\Ejemplos\logo-IPM-desicions-square-CMYK_v0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24" y="6377816"/>
            <a:ext cx="417547" cy="4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1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5AD81-FA75-CB49-3B8D-B1E7A4726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" y="177035"/>
            <a:ext cx="8793256" cy="727262"/>
          </a:xfrm>
        </p:spPr>
        <p:txBody>
          <a:bodyPr/>
          <a:lstStyle/>
          <a:p>
            <a:r>
              <a:rPr lang="nl-BE" dirty="0"/>
              <a:t>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DF5FEA-ABA6-F0DD-6F57-CD3BC73D0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94" y="904297"/>
            <a:ext cx="8839200" cy="3200399"/>
          </a:xfrm>
        </p:spPr>
        <p:txBody>
          <a:bodyPr/>
          <a:lstStyle/>
          <a:p>
            <a:pPr algn="ctr"/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bedenken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over hoe de IPMWORKS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demonetwerken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kunnen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behouden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blijven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verankerd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worden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uitgebreid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worden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het project. </a:t>
            </a:r>
          </a:p>
        </p:txBody>
      </p:sp>
      <p:pic>
        <p:nvPicPr>
          <p:cNvPr id="6" name="Graphic 5" descr="Sociaal netwerk met effen opvulling">
            <a:extLst>
              <a:ext uri="{FF2B5EF4-FFF2-40B4-BE49-F238E27FC236}">
                <a16:creationId xmlns:a16="http://schemas.microsoft.com/office/drawing/2014/main" id="{AEB6542B-87CC-C9C3-7E66-7AE4A4635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4537" y="4604314"/>
            <a:ext cx="1062037" cy="106203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81F03D0-CDB6-8E8E-1DC5-4761FA99BE96}"/>
              </a:ext>
            </a:extLst>
          </p:cNvPr>
          <p:cNvSpPr txBox="1"/>
          <p:nvPr/>
        </p:nvSpPr>
        <p:spPr>
          <a:xfrm>
            <a:off x="2180141" y="521326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Hub</a:t>
            </a:r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ABA1C843-3D81-D9BC-60FE-24FE1C20882C}"/>
              </a:ext>
            </a:extLst>
          </p:cNvPr>
          <p:cNvSpPr/>
          <p:nvPr/>
        </p:nvSpPr>
        <p:spPr>
          <a:xfrm rot="20552170">
            <a:off x="2628078" y="3799370"/>
            <a:ext cx="1365879" cy="348590"/>
          </a:xfrm>
          <a:custGeom>
            <a:avLst/>
            <a:gdLst>
              <a:gd name="connsiteX0" fmla="*/ 0 w 1838325"/>
              <a:gd name="connsiteY0" fmla="*/ 104889 h 152514"/>
              <a:gd name="connsiteX1" fmla="*/ 762000 w 1838325"/>
              <a:gd name="connsiteY1" fmla="*/ 114 h 152514"/>
              <a:gd name="connsiteX2" fmla="*/ 1419225 w 1838325"/>
              <a:gd name="connsiteY2" fmla="*/ 85839 h 152514"/>
              <a:gd name="connsiteX3" fmla="*/ 1838325 w 1838325"/>
              <a:gd name="connsiteY3" fmla="*/ 152514 h 152514"/>
              <a:gd name="connsiteX0" fmla="*/ 0 w 1838325"/>
              <a:gd name="connsiteY0" fmla="*/ 105467 h 153092"/>
              <a:gd name="connsiteX1" fmla="*/ 762000 w 1838325"/>
              <a:gd name="connsiteY1" fmla="*/ 692 h 153092"/>
              <a:gd name="connsiteX2" fmla="*/ 1838325 w 1838325"/>
              <a:gd name="connsiteY2" fmla="*/ 153092 h 153092"/>
              <a:gd name="connsiteX0" fmla="*/ 0 w 1838325"/>
              <a:gd name="connsiteY0" fmla="*/ 247874 h 295499"/>
              <a:gd name="connsiteX1" fmla="*/ 952500 w 1838325"/>
              <a:gd name="connsiteY1" fmla="*/ 224 h 295499"/>
              <a:gd name="connsiteX2" fmla="*/ 1838325 w 1838325"/>
              <a:gd name="connsiteY2" fmla="*/ 295499 h 295499"/>
              <a:gd name="connsiteX0" fmla="*/ 0 w 1819275"/>
              <a:gd name="connsiteY0" fmla="*/ 323913 h 323913"/>
              <a:gd name="connsiteX1" fmla="*/ 933450 w 1819275"/>
              <a:gd name="connsiteY1" fmla="*/ 63 h 323913"/>
              <a:gd name="connsiteX2" fmla="*/ 1819275 w 1819275"/>
              <a:gd name="connsiteY2" fmla="*/ 295338 h 323913"/>
              <a:gd name="connsiteX0" fmla="*/ 0 w 1819275"/>
              <a:gd name="connsiteY0" fmla="*/ 323913 h 323913"/>
              <a:gd name="connsiteX1" fmla="*/ 933450 w 1819275"/>
              <a:gd name="connsiteY1" fmla="*/ 63 h 323913"/>
              <a:gd name="connsiteX2" fmla="*/ 1819275 w 1819275"/>
              <a:gd name="connsiteY2" fmla="*/ 295338 h 323913"/>
              <a:gd name="connsiteX0" fmla="*/ 0 w 1838325"/>
              <a:gd name="connsiteY0" fmla="*/ 326091 h 326091"/>
              <a:gd name="connsiteX1" fmla="*/ 933450 w 1838325"/>
              <a:gd name="connsiteY1" fmla="*/ 2241 h 326091"/>
              <a:gd name="connsiteX2" fmla="*/ 1838325 w 1838325"/>
              <a:gd name="connsiteY2" fmla="*/ 183216 h 32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8325" h="326091">
                <a:moveTo>
                  <a:pt x="0" y="326091"/>
                </a:moveTo>
                <a:cubicBezTo>
                  <a:pt x="253206" y="151466"/>
                  <a:pt x="627063" y="26053"/>
                  <a:pt x="933450" y="2241"/>
                </a:cubicBezTo>
                <a:cubicBezTo>
                  <a:pt x="1239837" y="-21571"/>
                  <a:pt x="1614091" y="151466"/>
                  <a:pt x="1838325" y="183216"/>
                </a:cubicBezTo>
              </a:path>
            </a:pathLst>
          </a:custGeom>
          <a:noFill/>
          <a:ln w="76200"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63954D88-7A8C-D8CC-24CE-D8BDF9832BD6}"/>
              </a:ext>
            </a:extLst>
          </p:cNvPr>
          <p:cNvSpPr/>
          <p:nvPr/>
        </p:nvSpPr>
        <p:spPr>
          <a:xfrm rot="1047830" flipH="1">
            <a:off x="768114" y="3810355"/>
            <a:ext cx="1425772" cy="326091"/>
          </a:xfrm>
          <a:custGeom>
            <a:avLst/>
            <a:gdLst>
              <a:gd name="connsiteX0" fmla="*/ 0 w 1838325"/>
              <a:gd name="connsiteY0" fmla="*/ 104889 h 152514"/>
              <a:gd name="connsiteX1" fmla="*/ 762000 w 1838325"/>
              <a:gd name="connsiteY1" fmla="*/ 114 h 152514"/>
              <a:gd name="connsiteX2" fmla="*/ 1419225 w 1838325"/>
              <a:gd name="connsiteY2" fmla="*/ 85839 h 152514"/>
              <a:gd name="connsiteX3" fmla="*/ 1838325 w 1838325"/>
              <a:gd name="connsiteY3" fmla="*/ 152514 h 152514"/>
              <a:gd name="connsiteX0" fmla="*/ 0 w 1838325"/>
              <a:gd name="connsiteY0" fmla="*/ 105467 h 153092"/>
              <a:gd name="connsiteX1" fmla="*/ 762000 w 1838325"/>
              <a:gd name="connsiteY1" fmla="*/ 692 h 153092"/>
              <a:gd name="connsiteX2" fmla="*/ 1838325 w 1838325"/>
              <a:gd name="connsiteY2" fmla="*/ 153092 h 153092"/>
              <a:gd name="connsiteX0" fmla="*/ 0 w 1838325"/>
              <a:gd name="connsiteY0" fmla="*/ 247874 h 295499"/>
              <a:gd name="connsiteX1" fmla="*/ 952500 w 1838325"/>
              <a:gd name="connsiteY1" fmla="*/ 224 h 295499"/>
              <a:gd name="connsiteX2" fmla="*/ 1838325 w 1838325"/>
              <a:gd name="connsiteY2" fmla="*/ 295499 h 295499"/>
              <a:gd name="connsiteX0" fmla="*/ 0 w 1819275"/>
              <a:gd name="connsiteY0" fmla="*/ 323913 h 323913"/>
              <a:gd name="connsiteX1" fmla="*/ 933450 w 1819275"/>
              <a:gd name="connsiteY1" fmla="*/ 63 h 323913"/>
              <a:gd name="connsiteX2" fmla="*/ 1819275 w 1819275"/>
              <a:gd name="connsiteY2" fmla="*/ 295338 h 323913"/>
              <a:gd name="connsiteX0" fmla="*/ 0 w 1819275"/>
              <a:gd name="connsiteY0" fmla="*/ 323913 h 323913"/>
              <a:gd name="connsiteX1" fmla="*/ 933450 w 1819275"/>
              <a:gd name="connsiteY1" fmla="*/ 63 h 323913"/>
              <a:gd name="connsiteX2" fmla="*/ 1819275 w 1819275"/>
              <a:gd name="connsiteY2" fmla="*/ 295338 h 323913"/>
              <a:gd name="connsiteX0" fmla="*/ 0 w 1838325"/>
              <a:gd name="connsiteY0" fmla="*/ 326091 h 326091"/>
              <a:gd name="connsiteX1" fmla="*/ 933450 w 1838325"/>
              <a:gd name="connsiteY1" fmla="*/ 2241 h 326091"/>
              <a:gd name="connsiteX2" fmla="*/ 1838325 w 1838325"/>
              <a:gd name="connsiteY2" fmla="*/ 183216 h 32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8325" h="326091">
                <a:moveTo>
                  <a:pt x="0" y="326091"/>
                </a:moveTo>
                <a:cubicBezTo>
                  <a:pt x="253206" y="151466"/>
                  <a:pt x="627063" y="26053"/>
                  <a:pt x="933450" y="2241"/>
                </a:cubicBezTo>
                <a:cubicBezTo>
                  <a:pt x="1239837" y="-21571"/>
                  <a:pt x="1614091" y="151466"/>
                  <a:pt x="1838325" y="183216"/>
                </a:cubicBezTo>
              </a:path>
            </a:pathLst>
          </a:custGeom>
          <a:noFill/>
          <a:ln w="76200"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738214D8-3827-F6B5-7343-BD74EB1553E8}"/>
              </a:ext>
            </a:extLst>
          </p:cNvPr>
          <p:cNvSpPr/>
          <p:nvPr/>
        </p:nvSpPr>
        <p:spPr>
          <a:xfrm rot="1047830" flipV="1">
            <a:off x="2651893" y="5855291"/>
            <a:ext cx="1365879" cy="348590"/>
          </a:xfrm>
          <a:custGeom>
            <a:avLst/>
            <a:gdLst>
              <a:gd name="connsiteX0" fmla="*/ 0 w 1838325"/>
              <a:gd name="connsiteY0" fmla="*/ 104889 h 152514"/>
              <a:gd name="connsiteX1" fmla="*/ 762000 w 1838325"/>
              <a:gd name="connsiteY1" fmla="*/ 114 h 152514"/>
              <a:gd name="connsiteX2" fmla="*/ 1419225 w 1838325"/>
              <a:gd name="connsiteY2" fmla="*/ 85839 h 152514"/>
              <a:gd name="connsiteX3" fmla="*/ 1838325 w 1838325"/>
              <a:gd name="connsiteY3" fmla="*/ 152514 h 152514"/>
              <a:gd name="connsiteX0" fmla="*/ 0 w 1838325"/>
              <a:gd name="connsiteY0" fmla="*/ 105467 h 153092"/>
              <a:gd name="connsiteX1" fmla="*/ 762000 w 1838325"/>
              <a:gd name="connsiteY1" fmla="*/ 692 h 153092"/>
              <a:gd name="connsiteX2" fmla="*/ 1838325 w 1838325"/>
              <a:gd name="connsiteY2" fmla="*/ 153092 h 153092"/>
              <a:gd name="connsiteX0" fmla="*/ 0 w 1838325"/>
              <a:gd name="connsiteY0" fmla="*/ 247874 h 295499"/>
              <a:gd name="connsiteX1" fmla="*/ 952500 w 1838325"/>
              <a:gd name="connsiteY1" fmla="*/ 224 h 295499"/>
              <a:gd name="connsiteX2" fmla="*/ 1838325 w 1838325"/>
              <a:gd name="connsiteY2" fmla="*/ 295499 h 295499"/>
              <a:gd name="connsiteX0" fmla="*/ 0 w 1819275"/>
              <a:gd name="connsiteY0" fmla="*/ 323913 h 323913"/>
              <a:gd name="connsiteX1" fmla="*/ 933450 w 1819275"/>
              <a:gd name="connsiteY1" fmla="*/ 63 h 323913"/>
              <a:gd name="connsiteX2" fmla="*/ 1819275 w 1819275"/>
              <a:gd name="connsiteY2" fmla="*/ 295338 h 323913"/>
              <a:gd name="connsiteX0" fmla="*/ 0 w 1819275"/>
              <a:gd name="connsiteY0" fmla="*/ 323913 h 323913"/>
              <a:gd name="connsiteX1" fmla="*/ 933450 w 1819275"/>
              <a:gd name="connsiteY1" fmla="*/ 63 h 323913"/>
              <a:gd name="connsiteX2" fmla="*/ 1819275 w 1819275"/>
              <a:gd name="connsiteY2" fmla="*/ 295338 h 323913"/>
              <a:gd name="connsiteX0" fmla="*/ 0 w 1838325"/>
              <a:gd name="connsiteY0" fmla="*/ 326091 h 326091"/>
              <a:gd name="connsiteX1" fmla="*/ 933450 w 1838325"/>
              <a:gd name="connsiteY1" fmla="*/ 2241 h 326091"/>
              <a:gd name="connsiteX2" fmla="*/ 1838325 w 1838325"/>
              <a:gd name="connsiteY2" fmla="*/ 183216 h 32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8325" h="326091">
                <a:moveTo>
                  <a:pt x="0" y="326091"/>
                </a:moveTo>
                <a:cubicBezTo>
                  <a:pt x="253206" y="151466"/>
                  <a:pt x="627063" y="26053"/>
                  <a:pt x="933450" y="2241"/>
                </a:cubicBezTo>
                <a:cubicBezTo>
                  <a:pt x="1239837" y="-21571"/>
                  <a:pt x="1614091" y="151466"/>
                  <a:pt x="1838325" y="183216"/>
                </a:cubicBezTo>
              </a:path>
            </a:pathLst>
          </a:custGeom>
          <a:noFill/>
          <a:ln w="76200"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0A29E111-32E6-DF9D-7618-AE8D1B8B5BA0}"/>
              </a:ext>
            </a:extLst>
          </p:cNvPr>
          <p:cNvSpPr/>
          <p:nvPr/>
        </p:nvSpPr>
        <p:spPr>
          <a:xfrm rot="20552170" flipH="1" flipV="1">
            <a:off x="791929" y="5866276"/>
            <a:ext cx="1425772" cy="326091"/>
          </a:xfrm>
          <a:custGeom>
            <a:avLst/>
            <a:gdLst>
              <a:gd name="connsiteX0" fmla="*/ 0 w 1838325"/>
              <a:gd name="connsiteY0" fmla="*/ 104889 h 152514"/>
              <a:gd name="connsiteX1" fmla="*/ 762000 w 1838325"/>
              <a:gd name="connsiteY1" fmla="*/ 114 h 152514"/>
              <a:gd name="connsiteX2" fmla="*/ 1419225 w 1838325"/>
              <a:gd name="connsiteY2" fmla="*/ 85839 h 152514"/>
              <a:gd name="connsiteX3" fmla="*/ 1838325 w 1838325"/>
              <a:gd name="connsiteY3" fmla="*/ 152514 h 152514"/>
              <a:gd name="connsiteX0" fmla="*/ 0 w 1838325"/>
              <a:gd name="connsiteY0" fmla="*/ 105467 h 153092"/>
              <a:gd name="connsiteX1" fmla="*/ 762000 w 1838325"/>
              <a:gd name="connsiteY1" fmla="*/ 692 h 153092"/>
              <a:gd name="connsiteX2" fmla="*/ 1838325 w 1838325"/>
              <a:gd name="connsiteY2" fmla="*/ 153092 h 153092"/>
              <a:gd name="connsiteX0" fmla="*/ 0 w 1838325"/>
              <a:gd name="connsiteY0" fmla="*/ 247874 h 295499"/>
              <a:gd name="connsiteX1" fmla="*/ 952500 w 1838325"/>
              <a:gd name="connsiteY1" fmla="*/ 224 h 295499"/>
              <a:gd name="connsiteX2" fmla="*/ 1838325 w 1838325"/>
              <a:gd name="connsiteY2" fmla="*/ 295499 h 295499"/>
              <a:gd name="connsiteX0" fmla="*/ 0 w 1819275"/>
              <a:gd name="connsiteY0" fmla="*/ 323913 h 323913"/>
              <a:gd name="connsiteX1" fmla="*/ 933450 w 1819275"/>
              <a:gd name="connsiteY1" fmla="*/ 63 h 323913"/>
              <a:gd name="connsiteX2" fmla="*/ 1819275 w 1819275"/>
              <a:gd name="connsiteY2" fmla="*/ 295338 h 323913"/>
              <a:gd name="connsiteX0" fmla="*/ 0 w 1819275"/>
              <a:gd name="connsiteY0" fmla="*/ 323913 h 323913"/>
              <a:gd name="connsiteX1" fmla="*/ 933450 w 1819275"/>
              <a:gd name="connsiteY1" fmla="*/ 63 h 323913"/>
              <a:gd name="connsiteX2" fmla="*/ 1819275 w 1819275"/>
              <a:gd name="connsiteY2" fmla="*/ 295338 h 323913"/>
              <a:gd name="connsiteX0" fmla="*/ 0 w 1838325"/>
              <a:gd name="connsiteY0" fmla="*/ 326091 h 326091"/>
              <a:gd name="connsiteX1" fmla="*/ 933450 w 1838325"/>
              <a:gd name="connsiteY1" fmla="*/ 2241 h 326091"/>
              <a:gd name="connsiteX2" fmla="*/ 1838325 w 1838325"/>
              <a:gd name="connsiteY2" fmla="*/ 183216 h 32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8325" h="326091">
                <a:moveTo>
                  <a:pt x="0" y="326091"/>
                </a:moveTo>
                <a:cubicBezTo>
                  <a:pt x="253206" y="151466"/>
                  <a:pt x="627063" y="26053"/>
                  <a:pt x="933450" y="2241"/>
                </a:cubicBezTo>
                <a:cubicBezTo>
                  <a:pt x="1239837" y="-21571"/>
                  <a:pt x="1614091" y="151466"/>
                  <a:pt x="1838325" y="183216"/>
                </a:cubicBezTo>
              </a:path>
            </a:pathLst>
          </a:custGeom>
          <a:noFill/>
          <a:ln w="76200"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97BF282B-D53A-B269-13F0-FA6D81B072CB}"/>
              </a:ext>
            </a:extLst>
          </p:cNvPr>
          <p:cNvSpPr/>
          <p:nvPr/>
        </p:nvSpPr>
        <p:spPr>
          <a:xfrm rot="20552170">
            <a:off x="577310" y="5321891"/>
            <a:ext cx="1365879" cy="348590"/>
          </a:xfrm>
          <a:custGeom>
            <a:avLst/>
            <a:gdLst>
              <a:gd name="connsiteX0" fmla="*/ 0 w 1838325"/>
              <a:gd name="connsiteY0" fmla="*/ 104889 h 152514"/>
              <a:gd name="connsiteX1" fmla="*/ 762000 w 1838325"/>
              <a:gd name="connsiteY1" fmla="*/ 114 h 152514"/>
              <a:gd name="connsiteX2" fmla="*/ 1419225 w 1838325"/>
              <a:gd name="connsiteY2" fmla="*/ 85839 h 152514"/>
              <a:gd name="connsiteX3" fmla="*/ 1838325 w 1838325"/>
              <a:gd name="connsiteY3" fmla="*/ 152514 h 152514"/>
              <a:gd name="connsiteX0" fmla="*/ 0 w 1838325"/>
              <a:gd name="connsiteY0" fmla="*/ 105467 h 153092"/>
              <a:gd name="connsiteX1" fmla="*/ 762000 w 1838325"/>
              <a:gd name="connsiteY1" fmla="*/ 692 h 153092"/>
              <a:gd name="connsiteX2" fmla="*/ 1838325 w 1838325"/>
              <a:gd name="connsiteY2" fmla="*/ 153092 h 153092"/>
              <a:gd name="connsiteX0" fmla="*/ 0 w 1838325"/>
              <a:gd name="connsiteY0" fmla="*/ 247874 h 295499"/>
              <a:gd name="connsiteX1" fmla="*/ 952500 w 1838325"/>
              <a:gd name="connsiteY1" fmla="*/ 224 h 295499"/>
              <a:gd name="connsiteX2" fmla="*/ 1838325 w 1838325"/>
              <a:gd name="connsiteY2" fmla="*/ 295499 h 295499"/>
              <a:gd name="connsiteX0" fmla="*/ 0 w 1819275"/>
              <a:gd name="connsiteY0" fmla="*/ 323913 h 323913"/>
              <a:gd name="connsiteX1" fmla="*/ 933450 w 1819275"/>
              <a:gd name="connsiteY1" fmla="*/ 63 h 323913"/>
              <a:gd name="connsiteX2" fmla="*/ 1819275 w 1819275"/>
              <a:gd name="connsiteY2" fmla="*/ 295338 h 323913"/>
              <a:gd name="connsiteX0" fmla="*/ 0 w 1819275"/>
              <a:gd name="connsiteY0" fmla="*/ 323913 h 323913"/>
              <a:gd name="connsiteX1" fmla="*/ 933450 w 1819275"/>
              <a:gd name="connsiteY1" fmla="*/ 63 h 323913"/>
              <a:gd name="connsiteX2" fmla="*/ 1819275 w 1819275"/>
              <a:gd name="connsiteY2" fmla="*/ 295338 h 323913"/>
              <a:gd name="connsiteX0" fmla="*/ 0 w 1838325"/>
              <a:gd name="connsiteY0" fmla="*/ 326091 h 326091"/>
              <a:gd name="connsiteX1" fmla="*/ 933450 w 1838325"/>
              <a:gd name="connsiteY1" fmla="*/ 2241 h 326091"/>
              <a:gd name="connsiteX2" fmla="*/ 1838325 w 1838325"/>
              <a:gd name="connsiteY2" fmla="*/ 183216 h 32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8325" h="326091">
                <a:moveTo>
                  <a:pt x="0" y="326091"/>
                </a:moveTo>
                <a:cubicBezTo>
                  <a:pt x="253206" y="151466"/>
                  <a:pt x="627063" y="26053"/>
                  <a:pt x="933450" y="2241"/>
                </a:cubicBezTo>
                <a:cubicBezTo>
                  <a:pt x="1239837" y="-21571"/>
                  <a:pt x="1614091" y="151466"/>
                  <a:pt x="1838325" y="183216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ash"/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A384564F-A9D9-D3E7-A46D-F90F3BCD5FA0}"/>
              </a:ext>
            </a:extLst>
          </p:cNvPr>
          <p:cNvSpPr/>
          <p:nvPr/>
        </p:nvSpPr>
        <p:spPr>
          <a:xfrm rot="1047830" flipH="1">
            <a:off x="2694936" y="5259082"/>
            <a:ext cx="1425772" cy="326091"/>
          </a:xfrm>
          <a:custGeom>
            <a:avLst/>
            <a:gdLst>
              <a:gd name="connsiteX0" fmla="*/ 0 w 1838325"/>
              <a:gd name="connsiteY0" fmla="*/ 104889 h 152514"/>
              <a:gd name="connsiteX1" fmla="*/ 762000 w 1838325"/>
              <a:gd name="connsiteY1" fmla="*/ 114 h 152514"/>
              <a:gd name="connsiteX2" fmla="*/ 1419225 w 1838325"/>
              <a:gd name="connsiteY2" fmla="*/ 85839 h 152514"/>
              <a:gd name="connsiteX3" fmla="*/ 1838325 w 1838325"/>
              <a:gd name="connsiteY3" fmla="*/ 152514 h 152514"/>
              <a:gd name="connsiteX0" fmla="*/ 0 w 1838325"/>
              <a:gd name="connsiteY0" fmla="*/ 105467 h 153092"/>
              <a:gd name="connsiteX1" fmla="*/ 762000 w 1838325"/>
              <a:gd name="connsiteY1" fmla="*/ 692 h 153092"/>
              <a:gd name="connsiteX2" fmla="*/ 1838325 w 1838325"/>
              <a:gd name="connsiteY2" fmla="*/ 153092 h 153092"/>
              <a:gd name="connsiteX0" fmla="*/ 0 w 1838325"/>
              <a:gd name="connsiteY0" fmla="*/ 247874 h 295499"/>
              <a:gd name="connsiteX1" fmla="*/ 952500 w 1838325"/>
              <a:gd name="connsiteY1" fmla="*/ 224 h 295499"/>
              <a:gd name="connsiteX2" fmla="*/ 1838325 w 1838325"/>
              <a:gd name="connsiteY2" fmla="*/ 295499 h 295499"/>
              <a:gd name="connsiteX0" fmla="*/ 0 w 1819275"/>
              <a:gd name="connsiteY0" fmla="*/ 323913 h 323913"/>
              <a:gd name="connsiteX1" fmla="*/ 933450 w 1819275"/>
              <a:gd name="connsiteY1" fmla="*/ 63 h 323913"/>
              <a:gd name="connsiteX2" fmla="*/ 1819275 w 1819275"/>
              <a:gd name="connsiteY2" fmla="*/ 295338 h 323913"/>
              <a:gd name="connsiteX0" fmla="*/ 0 w 1819275"/>
              <a:gd name="connsiteY0" fmla="*/ 323913 h 323913"/>
              <a:gd name="connsiteX1" fmla="*/ 933450 w 1819275"/>
              <a:gd name="connsiteY1" fmla="*/ 63 h 323913"/>
              <a:gd name="connsiteX2" fmla="*/ 1819275 w 1819275"/>
              <a:gd name="connsiteY2" fmla="*/ 295338 h 323913"/>
              <a:gd name="connsiteX0" fmla="*/ 0 w 1838325"/>
              <a:gd name="connsiteY0" fmla="*/ 326091 h 326091"/>
              <a:gd name="connsiteX1" fmla="*/ 933450 w 1838325"/>
              <a:gd name="connsiteY1" fmla="*/ 2241 h 326091"/>
              <a:gd name="connsiteX2" fmla="*/ 1838325 w 1838325"/>
              <a:gd name="connsiteY2" fmla="*/ 183216 h 32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8325" h="326091">
                <a:moveTo>
                  <a:pt x="0" y="326091"/>
                </a:moveTo>
                <a:cubicBezTo>
                  <a:pt x="253206" y="151466"/>
                  <a:pt x="627063" y="26053"/>
                  <a:pt x="933450" y="2241"/>
                </a:cubicBezTo>
                <a:cubicBezTo>
                  <a:pt x="1239837" y="-21571"/>
                  <a:pt x="1614091" y="151466"/>
                  <a:pt x="1838325" y="183216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ash"/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2931FE08-7739-7F69-9E97-451659BA0655}"/>
              </a:ext>
            </a:extLst>
          </p:cNvPr>
          <p:cNvSpPr/>
          <p:nvPr/>
        </p:nvSpPr>
        <p:spPr>
          <a:xfrm rot="1047830" flipV="1">
            <a:off x="594493" y="4743973"/>
            <a:ext cx="1365879" cy="348590"/>
          </a:xfrm>
          <a:custGeom>
            <a:avLst/>
            <a:gdLst>
              <a:gd name="connsiteX0" fmla="*/ 0 w 1838325"/>
              <a:gd name="connsiteY0" fmla="*/ 104889 h 152514"/>
              <a:gd name="connsiteX1" fmla="*/ 762000 w 1838325"/>
              <a:gd name="connsiteY1" fmla="*/ 114 h 152514"/>
              <a:gd name="connsiteX2" fmla="*/ 1419225 w 1838325"/>
              <a:gd name="connsiteY2" fmla="*/ 85839 h 152514"/>
              <a:gd name="connsiteX3" fmla="*/ 1838325 w 1838325"/>
              <a:gd name="connsiteY3" fmla="*/ 152514 h 152514"/>
              <a:gd name="connsiteX0" fmla="*/ 0 w 1838325"/>
              <a:gd name="connsiteY0" fmla="*/ 105467 h 153092"/>
              <a:gd name="connsiteX1" fmla="*/ 762000 w 1838325"/>
              <a:gd name="connsiteY1" fmla="*/ 692 h 153092"/>
              <a:gd name="connsiteX2" fmla="*/ 1838325 w 1838325"/>
              <a:gd name="connsiteY2" fmla="*/ 153092 h 153092"/>
              <a:gd name="connsiteX0" fmla="*/ 0 w 1838325"/>
              <a:gd name="connsiteY0" fmla="*/ 247874 h 295499"/>
              <a:gd name="connsiteX1" fmla="*/ 952500 w 1838325"/>
              <a:gd name="connsiteY1" fmla="*/ 224 h 295499"/>
              <a:gd name="connsiteX2" fmla="*/ 1838325 w 1838325"/>
              <a:gd name="connsiteY2" fmla="*/ 295499 h 295499"/>
              <a:gd name="connsiteX0" fmla="*/ 0 w 1819275"/>
              <a:gd name="connsiteY0" fmla="*/ 323913 h 323913"/>
              <a:gd name="connsiteX1" fmla="*/ 933450 w 1819275"/>
              <a:gd name="connsiteY1" fmla="*/ 63 h 323913"/>
              <a:gd name="connsiteX2" fmla="*/ 1819275 w 1819275"/>
              <a:gd name="connsiteY2" fmla="*/ 295338 h 323913"/>
              <a:gd name="connsiteX0" fmla="*/ 0 w 1819275"/>
              <a:gd name="connsiteY0" fmla="*/ 323913 h 323913"/>
              <a:gd name="connsiteX1" fmla="*/ 933450 w 1819275"/>
              <a:gd name="connsiteY1" fmla="*/ 63 h 323913"/>
              <a:gd name="connsiteX2" fmla="*/ 1819275 w 1819275"/>
              <a:gd name="connsiteY2" fmla="*/ 295338 h 323913"/>
              <a:gd name="connsiteX0" fmla="*/ 0 w 1838325"/>
              <a:gd name="connsiteY0" fmla="*/ 326091 h 326091"/>
              <a:gd name="connsiteX1" fmla="*/ 933450 w 1838325"/>
              <a:gd name="connsiteY1" fmla="*/ 2241 h 326091"/>
              <a:gd name="connsiteX2" fmla="*/ 1838325 w 1838325"/>
              <a:gd name="connsiteY2" fmla="*/ 183216 h 32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8325" h="326091">
                <a:moveTo>
                  <a:pt x="0" y="326091"/>
                </a:moveTo>
                <a:cubicBezTo>
                  <a:pt x="253206" y="151466"/>
                  <a:pt x="627063" y="26053"/>
                  <a:pt x="933450" y="2241"/>
                </a:cubicBezTo>
                <a:cubicBezTo>
                  <a:pt x="1239837" y="-21571"/>
                  <a:pt x="1614091" y="151466"/>
                  <a:pt x="1838325" y="183216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ash"/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BFB5D60A-ACAA-0259-0961-A244C92C6FB3}"/>
              </a:ext>
            </a:extLst>
          </p:cNvPr>
          <p:cNvSpPr/>
          <p:nvPr/>
        </p:nvSpPr>
        <p:spPr>
          <a:xfrm rot="20552170" flipH="1" flipV="1">
            <a:off x="2708277" y="4702225"/>
            <a:ext cx="1425772" cy="326091"/>
          </a:xfrm>
          <a:custGeom>
            <a:avLst/>
            <a:gdLst>
              <a:gd name="connsiteX0" fmla="*/ 0 w 1838325"/>
              <a:gd name="connsiteY0" fmla="*/ 104889 h 152514"/>
              <a:gd name="connsiteX1" fmla="*/ 762000 w 1838325"/>
              <a:gd name="connsiteY1" fmla="*/ 114 h 152514"/>
              <a:gd name="connsiteX2" fmla="*/ 1419225 w 1838325"/>
              <a:gd name="connsiteY2" fmla="*/ 85839 h 152514"/>
              <a:gd name="connsiteX3" fmla="*/ 1838325 w 1838325"/>
              <a:gd name="connsiteY3" fmla="*/ 152514 h 152514"/>
              <a:gd name="connsiteX0" fmla="*/ 0 w 1838325"/>
              <a:gd name="connsiteY0" fmla="*/ 105467 h 153092"/>
              <a:gd name="connsiteX1" fmla="*/ 762000 w 1838325"/>
              <a:gd name="connsiteY1" fmla="*/ 692 h 153092"/>
              <a:gd name="connsiteX2" fmla="*/ 1838325 w 1838325"/>
              <a:gd name="connsiteY2" fmla="*/ 153092 h 153092"/>
              <a:gd name="connsiteX0" fmla="*/ 0 w 1838325"/>
              <a:gd name="connsiteY0" fmla="*/ 247874 h 295499"/>
              <a:gd name="connsiteX1" fmla="*/ 952500 w 1838325"/>
              <a:gd name="connsiteY1" fmla="*/ 224 h 295499"/>
              <a:gd name="connsiteX2" fmla="*/ 1838325 w 1838325"/>
              <a:gd name="connsiteY2" fmla="*/ 295499 h 295499"/>
              <a:gd name="connsiteX0" fmla="*/ 0 w 1819275"/>
              <a:gd name="connsiteY0" fmla="*/ 323913 h 323913"/>
              <a:gd name="connsiteX1" fmla="*/ 933450 w 1819275"/>
              <a:gd name="connsiteY1" fmla="*/ 63 h 323913"/>
              <a:gd name="connsiteX2" fmla="*/ 1819275 w 1819275"/>
              <a:gd name="connsiteY2" fmla="*/ 295338 h 323913"/>
              <a:gd name="connsiteX0" fmla="*/ 0 w 1819275"/>
              <a:gd name="connsiteY0" fmla="*/ 323913 h 323913"/>
              <a:gd name="connsiteX1" fmla="*/ 933450 w 1819275"/>
              <a:gd name="connsiteY1" fmla="*/ 63 h 323913"/>
              <a:gd name="connsiteX2" fmla="*/ 1819275 w 1819275"/>
              <a:gd name="connsiteY2" fmla="*/ 295338 h 323913"/>
              <a:gd name="connsiteX0" fmla="*/ 0 w 1838325"/>
              <a:gd name="connsiteY0" fmla="*/ 326091 h 326091"/>
              <a:gd name="connsiteX1" fmla="*/ 933450 w 1838325"/>
              <a:gd name="connsiteY1" fmla="*/ 2241 h 326091"/>
              <a:gd name="connsiteX2" fmla="*/ 1838325 w 1838325"/>
              <a:gd name="connsiteY2" fmla="*/ 183216 h 32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8325" h="326091">
                <a:moveTo>
                  <a:pt x="0" y="326091"/>
                </a:moveTo>
                <a:cubicBezTo>
                  <a:pt x="253206" y="151466"/>
                  <a:pt x="627063" y="26053"/>
                  <a:pt x="933450" y="2241"/>
                </a:cubicBezTo>
                <a:cubicBezTo>
                  <a:pt x="1239837" y="-21571"/>
                  <a:pt x="1614091" y="151466"/>
                  <a:pt x="1838325" y="183216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ash"/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Graphic 20" descr="Sociaal netwerk met effen opvulling">
            <a:extLst>
              <a:ext uri="{FF2B5EF4-FFF2-40B4-BE49-F238E27FC236}">
                <a16:creationId xmlns:a16="http://schemas.microsoft.com/office/drawing/2014/main" id="{A58CF3FB-4D74-D308-5802-81AE697EF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6400" y="4186639"/>
            <a:ext cx="1595437" cy="1595437"/>
          </a:xfrm>
          <a:prstGeom prst="rect">
            <a:avLst/>
          </a:prstGeom>
        </p:spPr>
      </p:pic>
      <p:pic>
        <p:nvPicPr>
          <p:cNvPr id="22" name="Graphic 21" descr="Sociaal netwerk met effen opvulling">
            <a:extLst>
              <a:ext uri="{FF2B5EF4-FFF2-40B4-BE49-F238E27FC236}">
                <a16:creationId xmlns:a16="http://schemas.microsoft.com/office/drawing/2014/main" id="{FA83E8A4-D5D5-82CE-EC54-1B165D2AC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7878" y="2999442"/>
            <a:ext cx="1062037" cy="1062037"/>
          </a:xfrm>
          <a:prstGeom prst="rect">
            <a:avLst/>
          </a:prstGeom>
        </p:spPr>
      </p:pic>
      <p:pic>
        <p:nvPicPr>
          <p:cNvPr id="23" name="Graphic 22" descr="Sociaal netwerk met effen opvulling">
            <a:extLst>
              <a:ext uri="{FF2B5EF4-FFF2-40B4-BE49-F238E27FC236}">
                <a16:creationId xmlns:a16="http://schemas.microsoft.com/office/drawing/2014/main" id="{11F3A6CD-8A51-0B09-8EBB-7A691D8CA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7672" y="4048437"/>
            <a:ext cx="1062037" cy="106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34CBB-AE34-8024-4E27-2FE22E13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93569"/>
            <a:ext cx="8793256" cy="727262"/>
          </a:xfrm>
        </p:spPr>
        <p:txBody>
          <a:bodyPr/>
          <a:lstStyle/>
          <a:p>
            <a:r>
              <a:rPr lang="nl-BE" dirty="0"/>
              <a:t>Behouden blijven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463416-4F30-F82F-AEEF-BEC77EE69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0D7493AC-C471-DE87-1058-5412D0363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583456"/>
            <a:ext cx="8487310" cy="4953004"/>
          </a:xfrm>
        </p:spPr>
        <p:txBody>
          <a:bodyPr lIns="91440" tIns="45720" rIns="91440" bIns="45720" anchor="t"/>
          <a:lstStyle/>
          <a:p>
            <a:pPr algn="just">
              <a:spcBef>
                <a:spcPts val="150"/>
              </a:spcBef>
              <a:buClr>
                <a:srgbClr val="E79D40"/>
              </a:buClr>
            </a:pPr>
            <a:r>
              <a:rPr lang="en-US" sz="2400" dirty="0">
                <a:solidFill>
                  <a:schemeClr val="tx1"/>
                </a:solidFill>
              </a:rPr>
              <a:t>90</a:t>
            </a:r>
            <a:r>
              <a:rPr lang="en-US" sz="2400" i="0" dirty="0">
                <a:solidFill>
                  <a:schemeClr val="tx1"/>
                </a:solidFill>
                <a:effectLst/>
              </a:rPr>
              <a:t>% van de hub coaches </a:t>
            </a:r>
            <a:r>
              <a:rPr lang="en-US" sz="2400" dirty="0" err="1">
                <a:solidFill>
                  <a:schemeClr val="tx1"/>
                </a:solidFill>
              </a:rPr>
              <a:t>vermeldden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nood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financiële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ondersteuning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nadat</a:t>
            </a:r>
            <a:r>
              <a:rPr lang="en-US" sz="2400" dirty="0">
                <a:solidFill>
                  <a:schemeClr val="tx1"/>
                </a:solidFill>
              </a:rPr>
              <a:t> het project is </a:t>
            </a:r>
            <a:r>
              <a:rPr lang="en-US" sz="2400" dirty="0" err="1">
                <a:solidFill>
                  <a:schemeClr val="tx1"/>
                </a:solidFill>
              </a:rPr>
              <a:t>afgelopen</a:t>
            </a:r>
            <a:r>
              <a:rPr lang="es-ES" sz="2400" i="0" dirty="0">
                <a:solidFill>
                  <a:schemeClr val="tx1"/>
                </a:solidFill>
                <a:effectLst/>
              </a:rPr>
              <a:t>:</a:t>
            </a:r>
          </a:p>
          <a:p>
            <a:pPr algn="just">
              <a:spcBef>
                <a:spcPts val="150"/>
              </a:spcBef>
              <a:buClr>
                <a:srgbClr val="E79D40"/>
              </a:buClr>
            </a:pPr>
            <a:endParaRPr lang="es-ES" sz="1600" dirty="0">
              <a:solidFill>
                <a:schemeClr val="tx1"/>
              </a:solidFill>
            </a:endParaRPr>
          </a:p>
          <a:p>
            <a:pPr algn="just">
              <a:spcBef>
                <a:spcPts val="150"/>
              </a:spcBef>
              <a:buClr>
                <a:srgbClr val="E79D40"/>
              </a:buClr>
            </a:pPr>
            <a:endParaRPr lang="es-ES" sz="1600" i="0" dirty="0">
              <a:solidFill>
                <a:schemeClr val="tx1"/>
              </a:solidFill>
              <a:effectLst/>
            </a:endParaRPr>
          </a:p>
          <a:p>
            <a:pPr algn="just">
              <a:spcBef>
                <a:spcPts val="150"/>
              </a:spcBef>
              <a:buClr>
                <a:srgbClr val="E79D40"/>
              </a:buClr>
            </a:pPr>
            <a:endParaRPr lang="es-ES" sz="1600" dirty="0">
              <a:solidFill>
                <a:schemeClr val="tx1"/>
              </a:solidFill>
            </a:endParaRPr>
          </a:p>
          <a:p>
            <a:pPr algn="just">
              <a:spcBef>
                <a:spcPts val="150"/>
              </a:spcBef>
              <a:buClr>
                <a:srgbClr val="E79D40"/>
              </a:buClr>
            </a:pPr>
            <a:endParaRPr lang="es-ES" sz="1600" i="0" dirty="0">
              <a:solidFill>
                <a:schemeClr val="tx1"/>
              </a:solidFill>
              <a:effectLst/>
            </a:endParaRPr>
          </a:p>
          <a:p>
            <a:pPr algn="just">
              <a:spcBef>
                <a:spcPts val="150"/>
              </a:spcBef>
              <a:buClr>
                <a:srgbClr val="E79D40"/>
              </a:buClr>
            </a:pPr>
            <a:endParaRPr lang="es-ES" sz="1600" dirty="0">
              <a:solidFill>
                <a:schemeClr val="tx1"/>
              </a:solidFill>
            </a:endParaRPr>
          </a:p>
          <a:p>
            <a:pPr algn="just">
              <a:spcBef>
                <a:spcPts val="150"/>
              </a:spcBef>
              <a:buClr>
                <a:srgbClr val="E79D40"/>
              </a:buClr>
            </a:pPr>
            <a:endParaRPr lang="es-ES" sz="1600" i="0" dirty="0">
              <a:solidFill>
                <a:schemeClr val="tx1"/>
              </a:solidFill>
              <a:effectLst/>
            </a:endParaRPr>
          </a:p>
          <a:p>
            <a:pPr algn="just">
              <a:spcBef>
                <a:spcPts val="150"/>
              </a:spcBef>
              <a:buClr>
                <a:srgbClr val="E79D40"/>
              </a:buClr>
            </a:pPr>
            <a:endParaRPr lang="es-ES" sz="1600" i="0" dirty="0">
              <a:solidFill>
                <a:schemeClr val="tx1"/>
              </a:solidFill>
              <a:effectLst/>
            </a:endParaRPr>
          </a:p>
          <a:p>
            <a:pPr algn="just">
              <a:spcBef>
                <a:spcPts val="150"/>
              </a:spcBef>
              <a:buClr>
                <a:srgbClr val="E79D40"/>
              </a:buClr>
            </a:pPr>
            <a:endParaRPr lang="en-GB" sz="1600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8" name="Imagem 5">
            <a:extLst>
              <a:ext uri="{FF2B5EF4-FFF2-40B4-BE49-F238E27FC236}">
                <a16:creationId xmlns:a16="http://schemas.microsoft.com/office/drawing/2014/main" id="{5C13D900-889F-B374-4296-0D1346025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86" y="3427979"/>
            <a:ext cx="8062214" cy="221082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7B464FF-2879-6D8A-961E-0E1A75544993}"/>
              </a:ext>
            </a:extLst>
          </p:cNvPr>
          <p:cNvSpPr txBox="1"/>
          <p:nvPr/>
        </p:nvSpPr>
        <p:spPr>
          <a:xfrm>
            <a:off x="990600" y="3733800"/>
            <a:ext cx="4495800" cy="15542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Beleidsondersteuning		11</a:t>
            </a:r>
          </a:p>
          <a:p>
            <a:pPr>
              <a:spcAft>
                <a:spcPts val="600"/>
              </a:spcAft>
            </a:pP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Financiële ondersteuning		20</a:t>
            </a:r>
          </a:p>
          <a:p>
            <a:pPr>
              <a:spcAft>
                <a:spcPts val="600"/>
              </a:spcAft>
            </a:pP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Organisatorische ondersteuning	12</a:t>
            </a:r>
          </a:p>
          <a:p>
            <a:pPr>
              <a:spcAft>
                <a:spcPts val="600"/>
              </a:spcAft>
            </a:pP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Andere				2</a:t>
            </a:r>
          </a:p>
        </p:txBody>
      </p:sp>
      <p:pic>
        <p:nvPicPr>
          <p:cNvPr id="10" name="Graphic 9" descr="Sociaal netwerk met effen opvulling">
            <a:extLst>
              <a:ext uri="{FF2B5EF4-FFF2-40B4-BE49-F238E27FC236}">
                <a16:creationId xmlns:a16="http://schemas.microsoft.com/office/drawing/2014/main" id="{8F4FDF3E-FB71-71F5-D8DE-9E7D4A6D4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2600" y="-35818"/>
            <a:ext cx="1595437" cy="15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0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34CBB-AE34-8024-4E27-2FE22E13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93569"/>
            <a:ext cx="8793256" cy="727262"/>
          </a:xfrm>
        </p:spPr>
        <p:txBody>
          <a:bodyPr/>
          <a:lstStyle/>
          <a:p>
            <a:r>
              <a:rPr lang="nl-BE" dirty="0"/>
              <a:t>Behouden blijven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E9F806-DF6D-A9DB-3AE1-68153E7DB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4953000"/>
          </a:xfrm>
        </p:spPr>
        <p:txBody>
          <a:bodyPr/>
          <a:lstStyle/>
          <a:p>
            <a:r>
              <a:rPr lang="en-US" sz="3200" b="1" i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Strategy for Long Term Sustainability</a:t>
            </a:r>
          </a:p>
          <a:p>
            <a:pPr>
              <a:spcBef>
                <a:spcPts val="150"/>
              </a:spcBef>
              <a:buClr>
                <a:srgbClr val="E79D40"/>
              </a:buClr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50"/>
              </a:spcBef>
              <a:buClr>
                <a:srgbClr val="E79D40"/>
              </a:buClr>
            </a:pP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Doel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411480" indent="-342900">
              <a:spcBef>
                <a:spcPts val="150"/>
              </a:spcBef>
              <a:buClr>
                <a:srgbClr val="E79D40"/>
              </a:buClr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 Hubs met 2500 </a:t>
            </a:r>
            <a:r>
              <a:rPr lang="en-GB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landbouwers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verspreid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over Europa</a:t>
            </a:r>
          </a:p>
          <a:p>
            <a:pPr>
              <a:spcBef>
                <a:spcPts val="150"/>
              </a:spcBef>
              <a:buClr>
                <a:srgbClr val="E79D40"/>
              </a:buClr>
            </a:pP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Financiering – 2 </a:t>
            </a:r>
            <a:r>
              <a:rPr lang="en-GB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componenten</a:t>
            </a:r>
            <a:endParaRPr lang="en-GB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1480" indent="-342900">
              <a:spcBef>
                <a:spcPts val="150"/>
              </a:spcBef>
              <a:buClr>
                <a:srgbClr val="E79D40"/>
              </a:buClr>
              <a:buFont typeface="Courier New" panose="02070309020205020404" pitchFamily="49" charset="0"/>
              <a:buChar char="o"/>
            </a:pPr>
            <a:r>
              <a:rPr lang="en-GB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LIFE project </a:t>
            </a:r>
            <a:r>
              <a:rPr lang="en-GB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financiering van </a:t>
            </a:r>
            <a:r>
              <a:rPr lang="en-GB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algemene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coordinatie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van het network</a:t>
            </a:r>
          </a:p>
          <a:p>
            <a:pPr marL="708660" lvl="1" indent="-342900">
              <a:spcBef>
                <a:spcPts val="150"/>
              </a:spcBef>
              <a:buClr>
                <a:srgbClr val="E79D40"/>
              </a:buClr>
              <a:buFont typeface="Arial" panose="020B0604020202020204" pitchFamily="34" charset="0"/>
              <a:buChar char="•"/>
            </a:pPr>
            <a:r>
              <a:rPr lang="en-GB" sz="20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Werkplan</a:t>
            </a:r>
            <a:r>
              <a:rPr lang="en-GB" sz="20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capacity building, peer-to-peer </a:t>
            </a:r>
            <a:r>
              <a:rPr lang="en-GB" sz="20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kennisuitwisseling</a:t>
            </a:r>
            <a:r>
              <a:rPr lang="en-GB" sz="20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over </a:t>
            </a:r>
            <a:r>
              <a:rPr lang="en-GB" sz="20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grenzen</a:t>
            </a:r>
            <a:r>
              <a:rPr lang="en-GB" sz="20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heen</a:t>
            </a:r>
            <a:r>
              <a:rPr lang="en-GB" sz="20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communicatie</a:t>
            </a:r>
            <a:r>
              <a:rPr lang="en-GB" sz="20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data </a:t>
            </a:r>
            <a:r>
              <a:rPr lang="en-GB" sz="20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verzameling</a:t>
            </a:r>
            <a:r>
              <a:rPr lang="en-GB" sz="20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analyse</a:t>
            </a:r>
          </a:p>
          <a:p>
            <a:pPr marL="411480" indent="-342900">
              <a:spcBef>
                <a:spcPts val="150"/>
              </a:spcBef>
              <a:buClr>
                <a:srgbClr val="E79D40"/>
              </a:buClr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Hubs </a:t>
            </a:r>
            <a:r>
              <a:rPr lang="en-GB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voorzien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“eigen” funding</a:t>
            </a:r>
          </a:p>
          <a:p>
            <a:pPr marL="708660" lvl="1" indent="-342900">
              <a:spcBef>
                <a:spcPts val="150"/>
              </a:spcBef>
              <a:buClr>
                <a:srgbClr val="E79D40"/>
              </a:buClr>
              <a:buFont typeface="Courier New" panose="02070309020205020404" pitchFamily="49" charset="0"/>
              <a:buChar char="o"/>
            </a:pPr>
            <a:r>
              <a:rPr lang="en-GB" sz="20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National/regional private/public funding</a:t>
            </a:r>
          </a:p>
          <a:p>
            <a:pPr marL="708660" lvl="1" indent="-342900">
              <a:spcBef>
                <a:spcPts val="150"/>
              </a:spcBef>
              <a:buClr>
                <a:srgbClr val="E79D40"/>
              </a:buClr>
              <a:buFont typeface="Courier New" panose="02070309020205020404" pitchFamily="49" charset="0"/>
              <a:buChar char="o"/>
            </a:pPr>
            <a:r>
              <a:rPr lang="en-GB" sz="20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Bekijken</a:t>
            </a:r>
            <a:r>
              <a:rPr lang="en-GB" sz="20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hoe GLB financiering </a:t>
            </a:r>
            <a:r>
              <a:rPr lang="en-GB" sz="20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GB" sz="20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landbouwdemonstraties</a:t>
            </a:r>
            <a:r>
              <a:rPr lang="en-GB" sz="20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GB" sz="20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aangewend</a:t>
            </a:r>
            <a:r>
              <a:rPr lang="en-GB" sz="20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worden</a:t>
            </a:r>
            <a:endParaRPr lang="en-GB" sz="200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08660" lvl="1" indent="-342900">
              <a:spcBef>
                <a:spcPts val="150"/>
              </a:spcBef>
              <a:buClr>
                <a:srgbClr val="E79D40"/>
              </a:buClr>
              <a:buFont typeface="Courier New" panose="02070309020205020404" pitchFamily="49" charset="0"/>
              <a:buChar char="o"/>
            </a:pPr>
            <a:r>
              <a:rPr lang="en-GB" sz="20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Linken</a:t>
            </a:r>
            <a:r>
              <a:rPr lang="en-GB" sz="20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aan</a:t>
            </a:r>
            <a:r>
              <a:rPr lang="en-GB" sz="20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bestaande</a:t>
            </a:r>
            <a:r>
              <a:rPr lang="en-GB" sz="20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initiatieven</a:t>
            </a:r>
            <a:r>
              <a:rPr lang="en-GB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60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i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BE" sz="2400" b="1" i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463416-4F30-F82F-AEEF-BEC77EE69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Graphic 4" descr="Sociaal netwerk met effen opvulling">
            <a:extLst>
              <a:ext uri="{FF2B5EF4-FFF2-40B4-BE49-F238E27FC236}">
                <a16:creationId xmlns:a16="http://schemas.microsoft.com/office/drawing/2014/main" id="{5986D052-6F57-7776-1424-E98942B00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9000" y="596922"/>
            <a:ext cx="1595437" cy="15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34CBB-AE34-8024-4E27-2FE22E13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93569"/>
            <a:ext cx="8793256" cy="727262"/>
          </a:xfrm>
        </p:spPr>
        <p:txBody>
          <a:bodyPr/>
          <a:lstStyle/>
          <a:p>
            <a:r>
              <a:rPr lang="nl-BE" dirty="0"/>
              <a:t>Verbinden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463416-4F30-F82F-AEEF-BEC77EE69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8" name="Tijdelijke aanduiding voor inhoud 17">
            <a:extLst>
              <a:ext uri="{FF2B5EF4-FFF2-40B4-BE49-F238E27FC236}">
                <a16:creationId xmlns:a16="http://schemas.microsoft.com/office/drawing/2014/main" id="{2B4017F6-A37B-0625-EC99-7F5F5759B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8174" y="152401"/>
            <a:ext cx="2067197" cy="1371600"/>
          </a:xfrm>
          <a:prstGeom prst="rect">
            <a:avLst/>
          </a:prstGeom>
        </p:spPr>
      </p:pic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4306CF97-9A3B-A447-829D-69674E6EEBA7}"/>
              </a:ext>
            </a:extLst>
          </p:cNvPr>
          <p:cNvSpPr txBox="1">
            <a:spLocks/>
          </p:cNvSpPr>
          <p:nvPr/>
        </p:nvSpPr>
        <p:spPr>
          <a:xfrm>
            <a:off x="152400" y="1582832"/>
            <a:ext cx="8839200" cy="4360767"/>
          </a:xfrm>
          <a:prstGeom prst="rect">
            <a:avLst/>
          </a:prstGeom>
        </p:spPr>
        <p:txBody>
          <a:bodyPr/>
          <a:lstStyle>
            <a:lvl1pPr marL="6858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 2" pitchFamily="18" charset="2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6112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 2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9728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 2" pitchFamily="18" charset="2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200" b="1" i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Hoe kunnen andere actoren in het AKIS de hubs ondersteunen in de basiselementen van een hub? </a:t>
            </a:r>
          </a:p>
          <a:p>
            <a:pPr marL="525780" indent="-457200">
              <a:buFont typeface="Arial" panose="020B0604020202020204" pitchFamily="34" charset="0"/>
              <a:buChar char="•"/>
            </a:pPr>
            <a:r>
              <a:rPr lang="nl-BE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Landbouwers aantrekken</a:t>
            </a:r>
          </a:p>
          <a:p>
            <a:pPr marL="525780" indent="-457200">
              <a:buFont typeface="Arial" panose="020B0604020202020204" pitchFamily="34" charset="0"/>
              <a:buChar char="•"/>
            </a:pPr>
            <a:r>
              <a:rPr lang="nl-BE" sz="2400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Facilitatoren</a:t>
            </a:r>
            <a:r>
              <a:rPr lang="nl-BE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aanleveren/ondersteunen/opleiden</a:t>
            </a:r>
          </a:p>
          <a:p>
            <a:pPr marL="525780" indent="-457200">
              <a:buFont typeface="Arial" panose="020B0604020202020204" pitchFamily="34" charset="0"/>
              <a:buChar char="•"/>
            </a:pPr>
            <a:r>
              <a:rPr lang="nl-BE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Demonstraties organiseren</a:t>
            </a:r>
          </a:p>
          <a:p>
            <a:pPr marL="525780" indent="-457200">
              <a:buFont typeface="Arial" panose="020B0604020202020204" pitchFamily="34" charset="0"/>
              <a:buChar char="•"/>
            </a:pPr>
            <a:r>
              <a:rPr lang="nl-BE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Uitwisselingen tussen hubs organiseren</a:t>
            </a:r>
          </a:p>
          <a:p>
            <a:pPr marL="525780" indent="-457200">
              <a:buFont typeface="Arial" panose="020B0604020202020204" pitchFamily="34" charset="0"/>
              <a:buChar char="•"/>
            </a:pPr>
            <a:r>
              <a:rPr lang="nl-BE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Experten aanleveren</a:t>
            </a:r>
          </a:p>
          <a:p>
            <a:pPr marL="525780" indent="-457200">
              <a:buFont typeface="Arial" panose="020B0604020202020204" pitchFamily="34" charset="0"/>
              <a:buChar char="•"/>
            </a:pPr>
            <a:r>
              <a:rPr lang="nl-BE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Teeltbegeleiding en monitoring</a:t>
            </a:r>
          </a:p>
          <a:p>
            <a:pPr marL="525780" indent="-457200">
              <a:buFont typeface="Arial" panose="020B0604020202020204" pitchFamily="34" charset="0"/>
              <a:buChar char="•"/>
            </a:pPr>
            <a:r>
              <a:rPr lang="nl-BE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Experimenten bij landbouwers begeleiden</a:t>
            </a:r>
          </a:p>
          <a:p>
            <a:pPr marL="525780" indent="-457200">
              <a:buFont typeface="Arial" panose="020B0604020202020204" pitchFamily="34" charset="0"/>
              <a:buChar char="•"/>
            </a:pPr>
            <a:r>
              <a:rPr lang="nl-BE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Financiering</a:t>
            </a:r>
          </a:p>
          <a:p>
            <a:endParaRPr lang="en-GB" sz="260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i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BE" sz="2400" b="1" i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5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0CFA4-572D-C72F-D134-6542A4164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793256" cy="727262"/>
          </a:xfrm>
        </p:spPr>
        <p:txBody>
          <a:bodyPr/>
          <a:lstStyle/>
          <a:p>
            <a:r>
              <a:rPr lang="nl-BE" dirty="0"/>
              <a:t>Verankeren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6C629D-ABDE-D533-C8D1-253AFC27D9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0ED8B5-F2B2-CC72-8536-7F1F4068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270"/>
            <a:ext cx="9121028" cy="573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8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0CFA4-572D-C72F-D134-6542A4164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793256" cy="727262"/>
          </a:xfrm>
        </p:spPr>
        <p:txBody>
          <a:bodyPr/>
          <a:lstStyle/>
          <a:p>
            <a:r>
              <a:rPr lang="nl-BE" dirty="0"/>
              <a:t>Verbinden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FA8D3D-0F6D-A2F6-6D1B-F95226D2B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17311"/>
            <a:ext cx="8839200" cy="4419599"/>
          </a:xfrm>
        </p:spPr>
        <p:txBody>
          <a:bodyPr/>
          <a:lstStyle/>
          <a:p>
            <a:r>
              <a:rPr lang="nl-BE" sz="2400" b="1" i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Hoe kan de kennis die </a:t>
            </a:r>
            <a:r>
              <a:rPr lang="nl-BE" sz="2400" b="1" i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gecreeërd</a:t>
            </a:r>
            <a:r>
              <a:rPr lang="nl-BE" sz="2400" b="1" i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wordt in de hubs verder verspreid worden naar landbouwers? Welke rol kunnen deze hubs spelen in het AKIS? Welke informatie is voor jullie interessant? </a:t>
            </a:r>
          </a:p>
          <a:p>
            <a:endParaRPr lang="nl-BE" sz="24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6C629D-ABDE-D533-C8D1-253AFC27D9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44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2316F-E0E1-A6F3-9585-205719E9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152400"/>
            <a:ext cx="8793256" cy="727262"/>
          </a:xfrm>
        </p:spPr>
        <p:txBody>
          <a:bodyPr/>
          <a:lstStyle/>
          <a:p>
            <a:r>
              <a:rPr lang="nl-BE" dirty="0"/>
              <a:t>Uitbreiden</a:t>
            </a:r>
          </a:p>
        </p:txBody>
      </p:sp>
      <p:pic>
        <p:nvPicPr>
          <p:cNvPr id="6" name="Graphic 5" descr="Sociaal netwerk met effen opvulling">
            <a:extLst>
              <a:ext uri="{FF2B5EF4-FFF2-40B4-BE49-F238E27FC236}">
                <a16:creationId xmlns:a16="http://schemas.microsoft.com/office/drawing/2014/main" id="{68C0A10C-0EB4-EFE8-CDBD-6465B0318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9964" y="152401"/>
            <a:ext cx="685800" cy="685800"/>
          </a:xfrm>
          <a:prstGeom prst="rect">
            <a:avLst/>
          </a:prstGeom>
        </p:spPr>
      </p:pic>
      <p:pic>
        <p:nvPicPr>
          <p:cNvPr id="8" name="Graphic 7" descr="Sociaal netwerk met effen opvulling">
            <a:extLst>
              <a:ext uri="{FF2B5EF4-FFF2-40B4-BE49-F238E27FC236}">
                <a16:creationId xmlns:a16="http://schemas.microsoft.com/office/drawing/2014/main" id="{7ADB6470-CE13-0301-CAC0-2952FC823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9978" y="85727"/>
            <a:ext cx="685800" cy="685800"/>
          </a:xfrm>
          <a:prstGeom prst="rect">
            <a:avLst/>
          </a:prstGeom>
        </p:spPr>
      </p:pic>
      <p:pic>
        <p:nvPicPr>
          <p:cNvPr id="9" name="Graphic 8" descr="Sociaal netwerk met effen opvulling">
            <a:extLst>
              <a:ext uri="{FF2B5EF4-FFF2-40B4-BE49-F238E27FC236}">
                <a16:creationId xmlns:a16="http://schemas.microsoft.com/office/drawing/2014/main" id="{60166111-00AA-3053-C8A6-8DF5A6F7E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9021" y="605120"/>
            <a:ext cx="685800" cy="685800"/>
          </a:xfrm>
          <a:prstGeom prst="rect">
            <a:avLst/>
          </a:prstGeom>
        </p:spPr>
      </p:pic>
      <p:pic>
        <p:nvPicPr>
          <p:cNvPr id="10" name="Graphic 9" descr="Sociaal netwerk met effen opvulling">
            <a:extLst>
              <a:ext uri="{FF2B5EF4-FFF2-40B4-BE49-F238E27FC236}">
                <a16:creationId xmlns:a16="http://schemas.microsoft.com/office/drawing/2014/main" id="{D14829F9-D051-6E91-E89E-8D5877953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7092" y="399491"/>
            <a:ext cx="685800" cy="685800"/>
          </a:xfrm>
          <a:prstGeom prst="rect">
            <a:avLst/>
          </a:prstGeom>
        </p:spPr>
      </p:pic>
      <p:sp>
        <p:nvSpPr>
          <p:cNvPr id="11" name="CuadroTexto 8">
            <a:extLst>
              <a:ext uri="{FF2B5EF4-FFF2-40B4-BE49-F238E27FC236}">
                <a16:creationId xmlns:a16="http://schemas.microsoft.com/office/drawing/2014/main" id="{F2011462-5278-2341-D0B7-66A7102CBC49}"/>
              </a:ext>
            </a:extLst>
          </p:cNvPr>
          <p:cNvSpPr txBox="1"/>
          <p:nvPr/>
        </p:nvSpPr>
        <p:spPr>
          <a:xfrm>
            <a:off x="381000" y="1905000"/>
            <a:ext cx="8153400" cy="17002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i="1" dirty="0" err="1"/>
              <a:t>Frankrijk</a:t>
            </a:r>
            <a:r>
              <a:rPr lang="en-US" b="1" i="1" dirty="0"/>
              <a:t>: </a:t>
            </a:r>
            <a:r>
              <a:rPr lang="fr-FR" dirty="0"/>
              <a:t>The Ecophyto II+ plan</a:t>
            </a:r>
            <a:r>
              <a:rPr lang="en-US" b="1" i="1" dirty="0"/>
              <a:t>  </a:t>
            </a:r>
          </a:p>
          <a:p>
            <a:pPr>
              <a:lnSpc>
                <a:spcPct val="150000"/>
              </a:lnSpc>
            </a:pPr>
            <a:r>
              <a:rPr lang="en-US" b="1" i="1" dirty="0"/>
              <a:t>(</a:t>
            </a:r>
            <a:r>
              <a:rPr lang="en-US" b="1" i="1" dirty="0" err="1"/>
              <a:t>nationaal</a:t>
            </a:r>
            <a:r>
              <a:rPr lang="en-US" b="1" i="1" dirty="0"/>
              <a:t> plan </a:t>
            </a:r>
            <a:r>
              <a:rPr lang="en-US" b="1" i="1" dirty="0" err="1"/>
              <a:t>voor</a:t>
            </a:r>
            <a:r>
              <a:rPr lang="en-US" b="1" i="1" dirty="0"/>
              <a:t> </a:t>
            </a:r>
            <a:r>
              <a:rPr lang="en-US" b="1" i="1" dirty="0" err="1"/>
              <a:t>reductie</a:t>
            </a:r>
            <a:r>
              <a:rPr lang="en-US" b="1" i="1" dirty="0"/>
              <a:t> van </a:t>
            </a:r>
            <a:r>
              <a:rPr lang="en-US" b="1" i="1" dirty="0" err="1"/>
              <a:t>pesticidegebruik</a:t>
            </a:r>
            <a:r>
              <a:rPr lang="en-US" b="1" i="1" dirty="0"/>
              <a:t>)</a:t>
            </a:r>
          </a:p>
          <a:p>
            <a:pPr>
              <a:lnSpc>
                <a:spcPct val="150000"/>
              </a:lnSpc>
            </a:pPr>
            <a:r>
              <a:rPr lang="en-US" b="1" i="1" dirty="0">
                <a:sym typeface="Wingdings" panose="05000000000000000000" pitchFamily="2" charset="2"/>
              </a:rPr>
              <a:t> DEPHY </a:t>
            </a:r>
            <a:r>
              <a:rPr lang="en-US" b="1" i="1" dirty="0" err="1">
                <a:sym typeface="Wingdings" panose="05000000000000000000" pitchFamily="2" charset="2"/>
              </a:rPr>
              <a:t>netwerk</a:t>
            </a:r>
            <a:r>
              <a:rPr lang="en-US" b="1" i="1" dirty="0">
                <a:sym typeface="Wingdings" panose="05000000000000000000" pitchFamily="2" charset="2"/>
              </a:rPr>
              <a:t> (multi-partner </a:t>
            </a:r>
            <a:r>
              <a:rPr lang="en-US" b="1" i="1" dirty="0" err="1">
                <a:sym typeface="Wingdings" panose="05000000000000000000" pitchFamily="2" charset="2"/>
              </a:rPr>
              <a:t>organisatie</a:t>
            </a:r>
            <a:endParaRPr lang="en-US" b="1" i="1" dirty="0"/>
          </a:p>
          <a:p>
            <a:pPr>
              <a:lnSpc>
                <a:spcPct val="150000"/>
              </a:lnSpc>
            </a:pPr>
            <a:endParaRPr lang="en-US" b="1" i="1" dirty="0"/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E02A29D0-07A9-2C96-7E6C-FEA7DA7FF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129" y="3200400"/>
            <a:ext cx="565382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6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2316F-E0E1-A6F3-9585-205719E9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152400"/>
            <a:ext cx="8793256" cy="727262"/>
          </a:xfrm>
        </p:spPr>
        <p:txBody>
          <a:bodyPr/>
          <a:lstStyle/>
          <a:p>
            <a:r>
              <a:rPr lang="nl-BE" dirty="0"/>
              <a:t>Uitbreiden</a:t>
            </a:r>
          </a:p>
        </p:txBody>
      </p:sp>
      <p:pic>
        <p:nvPicPr>
          <p:cNvPr id="6" name="Graphic 5" descr="Sociaal netwerk met effen opvulling">
            <a:extLst>
              <a:ext uri="{FF2B5EF4-FFF2-40B4-BE49-F238E27FC236}">
                <a16:creationId xmlns:a16="http://schemas.microsoft.com/office/drawing/2014/main" id="{68C0A10C-0EB4-EFE8-CDBD-6465B0318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9964" y="152401"/>
            <a:ext cx="685800" cy="685800"/>
          </a:xfrm>
          <a:prstGeom prst="rect">
            <a:avLst/>
          </a:prstGeom>
        </p:spPr>
      </p:pic>
      <p:pic>
        <p:nvPicPr>
          <p:cNvPr id="8" name="Graphic 7" descr="Sociaal netwerk met effen opvulling">
            <a:extLst>
              <a:ext uri="{FF2B5EF4-FFF2-40B4-BE49-F238E27FC236}">
                <a16:creationId xmlns:a16="http://schemas.microsoft.com/office/drawing/2014/main" id="{7ADB6470-CE13-0301-CAC0-2952FC823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9978" y="85727"/>
            <a:ext cx="685800" cy="685800"/>
          </a:xfrm>
          <a:prstGeom prst="rect">
            <a:avLst/>
          </a:prstGeom>
        </p:spPr>
      </p:pic>
      <p:pic>
        <p:nvPicPr>
          <p:cNvPr id="9" name="Graphic 8" descr="Sociaal netwerk met effen opvulling">
            <a:extLst>
              <a:ext uri="{FF2B5EF4-FFF2-40B4-BE49-F238E27FC236}">
                <a16:creationId xmlns:a16="http://schemas.microsoft.com/office/drawing/2014/main" id="{60166111-00AA-3053-C8A6-8DF5A6F7E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9021" y="605120"/>
            <a:ext cx="685800" cy="685800"/>
          </a:xfrm>
          <a:prstGeom prst="rect">
            <a:avLst/>
          </a:prstGeom>
        </p:spPr>
      </p:pic>
      <p:pic>
        <p:nvPicPr>
          <p:cNvPr id="10" name="Graphic 9" descr="Sociaal netwerk met effen opvulling">
            <a:extLst>
              <a:ext uri="{FF2B5EF4-FFF2-40B4-BE49-F238E27FC236}">
                <a16:creationId xmlns:a16="http://schemas.microsoft.com/office/drawing/2014/main" id="{D14829F9-D051-6E91-E89E-8D5877953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7092" y="399491"/>
            <a:ext cx="685800" cy="685800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55A15992-2AC9-C94C-7D97-ED72DBC88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1823449"/>
            <a:ext cx="8153400" cy="4472016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8A193B15-CCAC-137D-DE59-293AD08070F1}"/>
              </a:ext>
            </a:extLst>
          </p:cNvPr>
          <p:cNvSpPr txBox="1"/>
          <p:nvPr/>
        </p:nvSpPr>
        <p:spPr>
          <a:xfrm>
            <a:off x="228600" y="122887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DEPHY netwerk</a:t>
            </a:r>
          </a:p>
        </p:txBody>
      </p:sp>
    </p:spTree>
    <p:extLst>
      <p:ext uri="{BB962C8B-B14F-4D97-AF65-F5344CB8AC3E}">
        <p14:creationId xmlns:p14="http://schemas.microsoft.com/office/powerpoint/2010/main" val="912748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IPMWORKS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85BB4E"/>
      </a:accent1>
      <a:accent2>
        <a:srgbClr val="098A48"/>
      </a:accent2>
      <a:accent3>
        <a:srgbClr val="005A35"/>
      </a:accent3>
      <a:accent4>
        <a:srgbClr val="909465"/>
      </a:accent4>
      <a:accent5>
        <a:srgbClr val="956B43"/>
      </a:accent5>
      <a:accent6>
        <a:srgbClr val="FEA022"/>
      </a:accent6>
      <a:hlink>
        <a:srgbClr val="E79D40"/>
      </a:hlink>
      <a:folHlink>
        <a:srgbClr val="EBAC5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4D03FC0305B144A7C1A402B947EF87" ma:contentTypeVersion="0" ma:contentTypeDescription="Create a new document." ma:contentTypeScope="" ma:versionID="7f42f20579d03458dc3482c11d301d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48A0FC-EC02-4CB7-A066-54CDCD150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08EE7ED-C098-4B0E-B729-96C0CB4C9E3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A87C0D-876C-4863-9FB6-1A9BE6C3C8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525</Words>
  <Application>Microsoft Office PowerPoint</Application>
  <PresentationFormat>Diavoorstelling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Courier New</vt:lpstr>
      <vt:lpstr>Raleway ExtraLight</vt:lpstr>
      <vt:lpstr>Wingdings</vt:lpstr>
      <vt:lpstr>Wingdings 2</vt:lpstr>
      <vt:lpstr>Austin</vt:lpstr>
      <vt:lpstr>Demonetwerken bestendigen, verbinden en uitbreiden </vt:lpstr>
      <vt:lpstr>Doel</vt:lpstr>
      <vt:lpstr>Behouden blijven</vt:lpstr>
      <vt:lpstr>Behouden blijven</vt:lpstr>
      <vt:lpstr>Verbinden</vt:lpstr>
      <vt:lpstr>Verankeren</vt:lpstr>
      <vt:lpstr>Verbinden</vt:lpstr>
      <vt:lpstr>Uitbreiden</vt:lpstr>
      <vt:lpstr>Uitbreiden</vt:lpstr>
      <vt:lpstr>Uitbreiden</vt:lpstr>
      <vt:lpstr>Four main farmer group networks</vt:lpstr>
      <vt:lpstr>Groupes 30 000 – An extension of the DEPHY Farm network</vt:lpstr>
      <vt:lpstr>Future of the networks</vt:lpstr>
      <vt:lpstr>Uitbreiden</vt:lpstr>
      <vt:lpstr>CONTACT DETAILS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proyecto y la participación de IAMZ</dc:title>
  <dc:creator>Rocio Juste</dc:creator>
  <cp:lastModifiedBy>Laure Triste</cp:lastModifiedBy>
  <cp:revision>242</cp:revision>
  <dcterms:created xsi:type="dcterms:W3CDTF">2020-11-16T11:59:38Z</dcterms:created>
  <dcterms:modified xsi:type="dcterms:W3CDTF">2024-02-12T13:02:09Z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0x010100CA4D03FC0305B144A7C1A402B947EF87</vt:lpwstr>
  </property>
</Properties>
</file>