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339" r:id="rId5"/>
    <p:sldId id="368" r:id="rId6"/>
    <p:sldId id="293" r:id="rId7"/>
    <p:sldId id="373" r:id="rId8"/>
    <p:sldId id="370" r:id="rId9"/>
    <p:sldId id="353" r:id="rId10"/>
    <p:sldId id="369" r:id="rId11"/>
    <p:sldId id="371" r:id="rId12"/>
    <p:sldId id="372" r:id="rId13"/>
    <p:sldId id="374" r:id="rId14"/>
    <p:sldId id="3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C4E"/>
    <a:srgbClr val="548235"/>
    <a:srgbClr val="F4B183"/>
    <a:srgbClr val="A9D18E"/>
    <a:srgbClr val="C5E0B4"/>
    <a:srgbClr val="C55A11"/>
    <a:srgbClr val="F7C7A6"/>
    <a:srgbClr val="11683B"/>
    <a:srgbClr val="C4F06D"/>
    <a:srgbClr val="098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0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16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81899-ACAE-4C70-91A8-BE2B3AE3B7D1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E1814-35BB-4C8A-845A-471B7A70FC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478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0CB06-8E88-413B-8584-E18E4558A61F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DB2E6-1EF5-48B0-B797-FBC6C6CD300E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7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zLqcKrjD7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B2E6-1EF5-48B0-B797-FBC6C6CD300E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413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B2E6-1EF5-48B0-B797-FBC6C6CD300E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06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hlinkClick r:id="rId3"/>
              </a:rPr>
              <a:t>https://www.youtube.com/watch?v=7zLqcKrjD7U</a:t>
            </a:r>
            <a:r>
              <a:rPr lang="fr-FR" sz="1200" dirty="0"/>
              <a:t>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DB2E6-1EF5-48B0-B797-FBC6C6CD300E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209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 42"/>
          <p:cNvGrpSpPr/>
          <p:nvPr userDrawn="1"/>
        </p:nvGrpSpPr>
        <p:grpSpPr>
          <a:xfrm>
            <a:off x="-457200" y="124839"/>
            <a:ext cx="9932332" cy="6858000"/>
            <a:chOff x="-382404" y="0"/>
            <a:chExt cx="9932332" cy="6858000"/>
          </a:xfrm>
        </p:grpSpPr>
        <p:grpSp>
          <p:nvGrpSpPr>
            <p:cNvPr id="2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7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279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80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81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268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276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7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8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269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73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4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5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270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1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2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6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7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8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9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0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1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2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3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4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5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6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7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8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9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0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1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2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3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4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5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6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2" name="Group 42"/>
          <p:cNvGrpSpPr/>
          <p:nvPr userDrawn="1"/>
        </p:nvGrpSpPr>
        <p:grpSpPr>
          <a:xfrm>
            <a:off x="-457200" y="76200"/>
            <a:ext cx="9932332" cy="6858000"/>
            <a:chOff x="-382404" y="0"/>
            <a:chExt cx="9932332" cy="6858000"/>
          </a:xfrm>
        </p:grpSpPr>
        <p:grpSp>
          <p:nvGrpSpPr>
            <p:cNvPr id="28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06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318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9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20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307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1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7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308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12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3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4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309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10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11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84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5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6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7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8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9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0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1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2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3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4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5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6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7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8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9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0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1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2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3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4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5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276901" y="0"/>
            <a:ext cx="4888907" cy="538135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48363" y="230067"/>
            <a:ext cx="4402874" cy="306855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85BB4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3764" y="3424364"/>
            <a:ext cx="4426792" cy="1131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76902" y="5249783"/>
            <a:ext cx="4895706" cy="66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9" name="Rectangle 88"/>
          <p:cNvSpPr/>
          <p:nvPr/>
        </p:nvSpPr>
        <p:spPr>
          <a:xfrm>
            <a:off x="4266739" y="5127393"/>
            <a:ext cx="4887194" cy="68732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548362" y="4800600"/>
            <a:ext cx="4398155" cy="278612"/>
          </a:xfrm>
          <a:prstGeom prst="rect">
            <a:avLst/>
          </a:prstGeom>
        </p:spPr>
        <p:txBody>
          <a:bodyPr/>
          <a:lstStyle>
            <a:lvl1pPr marL="68580" indent="0" algn="r">
              <a:buNone/>
              <a:defRPr lang="es-ES" sz="1200" kern="1200" dirty="0" smtClean="0">
                <a:solidFill>
                  <a:srgbClr val="E79D4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F6053AFB-4786-4787-B7FF-A78ABED48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637" y="6043839"/>
            <a:ext cx="2471101" cy="814161"/>
          </a:xfrm>
          <a:prstGeom prst="rect">
            <a:avLst/>
          </a:prstGeom>
        </p:spPr>
      </p:pic>
      <p:pic>
        <p:nvPicPr>
          <p:cNvPr id="72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F6053AFB-4786-4787-B7FF-A78ABED48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0714" y="6160190"/>
            <a:ext cx="926923" cy="594115"/>
          </a:xfrm>
          <a:prstGeom prst="rect">
            <a:avLst/>
          </a:prstGeom>
        </p:spPr>
      </p:pic>
      <p:pic>
        <p:nvPicPr>
          <p:cNvPr id="1026" name="Picture 2" descr="Y:\PROYECTOS\IPMWORKS\WP6\Logo\Definitivo\lineas IPMWORKS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503" y="3275936"/>
            <a:ext cx="3968627" cy="3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Y:\PROYECTOS\IPMWORKS\WP6\Logo\Definitivo\IPMworks logo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8" y="116869"/>
            <a:ext cx="3961941" cy="19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4572000" y="-21510"/>
            <a:ext cx="366835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8" name="Rectangle 57"/>
          <p:cNvSpPr/>
          <p:nvPr/>
        </p:nvSpPr>
        <p:spPr>
          <a:xfrm>
            <a:off x="464578" y="683905"/>
            <a:ext cx="4003252" cy="55664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48" y="856527"/>
            <a:ext cx="3955599" cy="515073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85BB4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1" name="Picture 3" descr="Y:\PROYECTOS\IPMWORKS\WP6\Logo\nuevos\IPMworks logo 10.png">
            <a:extLst>
              <a:ext uri="{FF2B5EF4-FFF2-40B4-BE49-F238E27FC236}">
                <a16:creationId xmlns:a16="http://schemas.microsoft.com/office/drawing/2014/main" id="{1865C8AF-F081-47E9-AD32-A6C2B741AA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78" y="33023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91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92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4561241" y="-21510"/>
            <a:ext cx="3668359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480952" y="683905"/>
            <a:ext cx="3986878" cy="55664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1883" y="693795"/>
            <a:ext cx="3931367" cy="546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85BB4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Picture 3" descr="Y:\PROYECTOS\IPMWORKS\WP6\Logo\nuevos\IPMworks logo 10.png">
            <a:extLst>
              <a:ext uri="{FF2B5EF4-FFF2-40B4-BE49-F238E27FC236}">
                <a16:creationId xmlns:a16="http://schemas.microsoft.com/office/drawing/2014/main" id="{1865C8AF-F081-47E9-AD32-A6C2B741AA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78" y="33023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57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58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0" y="762002"/>
            <a:ext cx="8013965" cy="11035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928" y="2205937"/>
            <a:ext cx="8034077" cy="3508977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0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  <a:prstGeom prst="rect">
            <a:avLst/>
          </a:prstGeom>
        </p:spPr>
        <p:txBody>
          <a:bodyPr vert="eaVert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0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 userDrawn="1"/>
        </p:nvSpPr>
        <p:spPr>
          <a:xfrm>
            <a:off x="1197429" y="2136853"/>
            <a:ext cx="7032172" cy="8001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b="1" dirty="0">
              <a:solidFill>
                <a:srgbClr val="098A48"/>
              </a:solidFill>
            </a:endParaRPr>
          </a:p>
        </p:txBody>
      </p:sp>
      <p:sp>
        <p:nvSpPr>
          <p:cNvPr id="4" name="Rounded Rectangle 4"/>
          <p:cNvSpPr/>
          <p:nvPr userDrawn="1"/>
        </p:nvSpPr>
        <p:spPr>
          <a:xfrm>
            <a:off x="1197429" y="3051253"/>
            <a:ext cx="7032172" cy="72390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ounded Rectangle 5"/>
          <p:cNvSpPr/>
          <p:nvPr userDrawn="1"/>
        </p:nvSpPr>
        <p:spPr>
          <a:xfrm>
            <a:off x="1197428" y="3889453"/>
            <a:ext cx="7032171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ounded Rectangle 7"/>
          <p:cNvSpPr/>
          <p:nvPr userDrawn="1"/>
        </p:nvSpPr>
        <p:spPr>
          <a:xfrm>
            <a:off x="812346" y="1046439"/>
            <a:ext cx="7519307" cy="997405"/>
          </a:xfrm>
          <a:prstGeom prst="roundRect">
            <a:avLst/>
          </a:prstGeom>
          <a:solidFill>
            <a:srgbClr val="85BB4E"/>
          </a:solidFill>
          <a:ln>
            <a:solidFill>
              <a:srgbClr val="85B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cxnSp>
        <p:nvCxnSpPr>
          <p:cNvPr id="9" name="Elbow Connector 14"/>
          <p:cNvCxnSpPr>
            <a:stCxn id="7" idx="1"/>
            <a:endCxn id="5" idx="1"/>
          </p:cNvCxnSpPr>
          <p:nvPr userDrawn="1"/>
        </p:nvCxnSpPr>
        <p:spPr>
          <a:xfrm rot="10800000" flipH="1" flipV="1">
            <a:off x="812346" y="1545141"/>
            <a:ext cx="385082" cy="2801511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Elbow Connector 17"/>
          <p:cNvCxnSpPr>
            <a:stCxn id="7" idx="1"/>
            <a:endCxn id="4" idx="1"/>
          </p:cNvCxnSpPr>
          <p:nvPr userDrawn="1"/>
        </p:nvCxnSpPr>
        <p:spPr>
          <a:xfrm rot="10800000" flipH="1" flipV="1">
            <a:off x="812345" y="1545142"/>
            <a:ext cx="385083" cy="1868062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Elbow Connector 20"/>
          <p:cNvCxnSpPr>
            <a:stCxn id="7" idx="1"/>
            <a:endCxn id="3" idx="1"/>
          </p:cNvCxnSpPr>
          <p:nvPr userDrawn="1"/>
        </p:nvCxnSpPr>
        <p:spPr>
          <a:xfrm rot="10800000" flipH="1" flipV="1">
            <a:off x="812345" y="1545141"/>
            <a:ext cx="385083" cy="991761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ounded Rectangle 15"/>
          <p:cNvSpPr/>
          <p:nvPr userDrawn="1"/>
        </p:nvSpPr>
        <p:spPr>
          <a:xfrm>
            <a:off x="1197429" y="4956253"/>
            <a:ext cx="7010399" cy="1066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3" name="Elbow Connector 28"/>
          <p:cNvCxnSpPr>
            <a:stCxn id="7" idx="1"/>
            <a:endCxn id="12" idx="1"/>
          </p:cNvCxnSpPr>
          <p:nvPr userDrawn="1"/>
        </p:nvCxnSpPr>
        <p:spPr>
          <a:xfrm rot="10800000" flipH="1" flipV="1">
            <a:off x="812345" y="1545141"/>
            <a:ext cx="385083" cy="3944511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24 Marcador de texto"/>
          <p:cNvSpPr>
            <a:spLocks noGrp="1"/>
          </p:cNvSpPr>
          <p:nvPr>
            <p:ph type="body" sz="quarter" idx="11"/>
          </p:nvPr>
        </p:nvSpPr>
        <p:spPr>
          <a:xfrm>
            <a:off x="1066800" y="1143000"/>
            <a:ext cx="7010400" cy="7620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2000" b="1">
                <a:solidFill>
                  <a:srgbClr val="098A48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7" name="26 Marcador de texto"/>
          <p:cNvSpPr>
            <a:spLocks noGrp="1"/>
          </p:cNvSpPr>
          <p:nvPr>
            <p:ph type="body" sz="quarter" idx="12"/>
          </p:nvPr>
        </p:nvSpPr>
        <p:spPr>
          <a:xfrm>
            <a:off x="1398814" y="2232103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8" name="26 Marcador de texto"/>
          <p:cNvSpPr>
            <a:spLocks noGrp="1"/>
          </p:cNvSpPr>
          <p:nvPr>
            <p:ph type="body" sz="quarter" idx="13"/>
          </p:nvPr>
        </p:nvSpPr>
        <p:spPr>
          <a:xfrm>
            <a:off x="1398814" y="3108404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9" name="26 Marcador de texto"/>
          <p:cNvSpPr>
            <a:spLocks noGrp="1"/>
          </p:cNvSpPr>
          <p:nvPr>
            <p:ph type="body" sz="quarter" idx="14"/>
          </p:nvPr>
        </p:nvSpPr>
        <p:spPr>
          <a:xfrm>
            <a:off x="1398814" y="4041853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0" name="26 Marcador de texto"/>
          <p:cNvSpPr>
            <a:spLocks noGrp="1"/>
          </p:cNvSpPr>
          <p:nvPr>
            <p:ph type="body" sz="quarter" idx="15"/>
          </p:nvPr>
        </p:nvSpPr>
        <p:spPr>
          <a:xfrm>
            <a:off x="1398814" y="5184853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20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24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32768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 userDrawn="1"/>
        </p:nvSpPr>
        <p:spPr>
          <a:xfrm>
            <a:off x="1164772" y="1632361"/>
            <a:ext cx="2035629" cy="8001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ounded Rectangle 4"/>
          <p:cNvSpPr/>
          <p:nvPr userDrawn="1"/>
        </p:nvSpPr>
        <p:spPr>
          <a:xfrm>
            <a:off x="1174296" y="2546761"/>
            <a:ext cx="2026104" cy="72390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5"/>
          <p:cNvSpPr/>
          <p:nvPr userDrawn="1"/>
        </p:nvSpPr>
        <p:spPr>
          <a:xfrm>
            <a:off x="1197429" y="3384961"/>
            <a:ext cx="2002972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ounded Rectangle 6"/>
          <p:cNvSpPr/>
          <p:nvPr userDrawn="1"/>
        </p:nvSpPr>
        <p:spPr>
          <a:xfrm>
            <a:off x="1219200" y="4368757"/>
            <a:ext cx="1981200" cy="84500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7"/>
          <p:cNvSpPr/>
          <p:nvPr userDrawn="1"/>
        </p:nvSpPr>
        <p:spPr>
          <a:xfrm>
            <a:off x="786492" y="794161"/>
            <a:ext cx="3099709" cy="689352"/>
          </a:xfrm>
          <a:prstGeom prst="roundRect">
            <a:avLst/>
          </a:prstGeom>
          <a:solidFill>
            <a:srgbClr val="85BB4E"/>
          </a:solidFill>
          <a:ln>
            <a:solidFill>
              <a:srgbClr val="85B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8" name="Elbow Connector 12"/>
          <p:cNvCxnSpPr>
            <a:stCxn id="7" idx="1"/>
            <a:endCxn id="6" idx="1"/>
          </p:cNvCxnSpPr>
          <p:nvPr userDrawn="1"/>
        </p:nvCxnSpPr>
        <p:spPr>
          <a:xfrm rot="10800000" flipH="1" flipV="1">
            <a:off x="786491" y="1138837"/>
            <a:ext cx="432709" cy="3652422"/>
          </a:xfrm>
          <a:prstGeom prst="bentConnector3">
            <a:avLst>
              <a:gd name="adj1" fmla="val -52830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Elbow Connector 14"/>
          <p:cNvCxnSpPr>
            <a:stCxn id="7" idx="1"/>
            <a:endCxn id="5" idx="1"/>
          </p:cNvCxnSpPr>
          <p:nvPr userDrawn="1"/>
        </p:nvCxnSpPr>
        <p:spPr>
          <a:xfrm rot="10800000" flipH="1" flipV="1">
            <a:off x="786491" y="1138837"/>
            <a:ext cx="410937" cy="2703324"/>
          </a:xfrm>
          <a:prstGeom prst="bentConnector3">
            <a:avLst>
              <a:gd name="adj1" fmla="val -55629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Elbow Connector 17"/>
          <p:cNvCxnSpPr>
            <a:stCxn id="7" idx="1"/>
            <a:endCxn id="4" idx="1"/>
          </p:cNvCxnSpPr>
          <p:nvPr userDrawn="1"/>
        </p:nvCxnSpPr>
        <p:spPr>
          <a:xfrm rot="10800000" flipH="1" flipV="1">
            <a:off x="786491" y="1138838"/>
            <a:ext cx="387805" cy="1769875"/>
          </a:xfrm>
          <a:prstGeom prst="bentConnector3">
            <a:avLst>
              <a:gd name="adj1" fmla="val -58947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Elbow Connector 20"/>
          <p:cNvCxnSpPr>
            <a:stCxn id="7" idx="1"/>
            <a:endCxn id="3" idx="1"/>
          </p:cNvCxnSpPr>
          <p:nvPr userDrawn="1"/>
        </p:nvCxnSpPr>
        <p:spPr>
          <a:xfrm rot="10800000" flipH="1" flipV="1">
            <a:off x="786492" y="1138837"/>
            <a:ext cx="378280" cy="893574"/>
          </a:xfrm>
          <a:prstGeom prst="bentConnector3">
            <a:avLst>
              <a:gd name="adj1" fmla="val -60431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ounded Rectangle 15"/>
          <p:cNvSpPr/>
          <p:nvPr userDrawn="1"/>
        </p:nvSpPr>
        <p:spPr>
          <a:xfrm>
            <a:off x="1212398" y="5289961"/>
            <a:ext cx="1988003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Elbow Connector 28"/>
          <p:cNvCxnSpPr>
            <a:stCxn id="7" idx="1"/>
          </p:cNvCxnSpPr>
          <p:nvPr userDrawn="1"/>
        </p:nvCxnSpPr>
        <p:spPr>
          <a:xfrm rot="10800000" flipH="1" flipV="1">
            <a:off x="786492" y="1138837"/>
            <a:ext cx="425906" cy="4608324"/>
          </a:xfrm>
          <a:prstGeom prst="bentConnector3">
            <a:avLst>
              <a:gd name="adj1" fmla="val -53674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Elbow Connector 51"/>
          <p:cNvCxnSpPr>
            <a:stCxn id="19" idx="1"/>
            <a:endCxn id="18" idx="1"/>
          </p:cNvCxnSpPr>
          <p:nvPr userDrawn="1"/>
        </p:nvCxnSpPr>
        <p:spPr>
          <a:xfrm rot="10800000" flipH="1" flipV="1">
            <a:off x="4832576" y="1137045"/>
            <a:ext cx="400731" cy="3508619"/>
          </a:xfrm>
          <a:prstGeom prst="bentConnector3">
            <a:avLst>
              <a:gd name="adj1" fmla="val -57046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ounded Rectangle 56"/>
          <p:cNvSpPr/>
          <p:nvPr userDrawn="1"/>
        </p:nvSpPr>
        <p:spPr>
          <a:xfrm>
            <a:off x="5178880" y="1556161"/>
            <a:ext cx="3126920" cy="800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ounded Rectangle 57"/>
          <p:cNvSpPr/>
          <p:nvPr userDrawn="1"/>
        </p:nvSpPr>
        <p:spPr>
          <a:xfrm>
            <a:off x="5226507" y="2470561"/>
            <a:ext cx="3079294" cy="7239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ounded Rectangle 58"/>
          <p:cNvSpPr/>
          <p:nvPr userDrawn="1"/>
        </p:nvSpPr>
        <p:spPr>
          <a:xfrm>
            <a:off x="5211536" y="3308761"/>
            <a:ext cx="3094263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ounded Rectangle 59"/>
          <p:cNvSpPr/>
          <p:nvPr userDrawn="1"/>
        </p:nvSpPr>
        <p:spPr>
          <a:xfrm>
            <a:off x="5233309" y="4223161"/>
            <a:ext cx="3072491" cy="8450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ounded Rectangle 60"/>
          <p:cNvSpPr/>
          <p:nvPr userDrawn="1"/>
        </p:nvSpPr>
        <p:spPr>
          <a:xfrm>
            <a:off x="4832578" y="790575"/>
            <a:ext cx="3687537" cy="692938"/>
          </a:xfrm>
          <a:prstGeom prst="roundRect">
            <a:avLst/>
          </a:prstGeom>
          <a:solidFill>
            <a:srgbClr val="E79D40"/>
          </a:solidFill>
          <a:ln>
            <a:solidFill>
              <a:srgbClr val="E79D4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61"/>
          <p:cNvSpPr/>
          <p:nvPr userDrawn="1"/>
        </p:nvSpPr>
        <p:spPr>
          <a:xfrm>
            <a:off x="5226507" y="5213761"/>
            <a:ext cx="3079294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Elbow Connector 65"/>
          <p:cNvCxnSpPr>
            <a:stCxn id="19" idx="1"/>
          </p:cNvCxnSpPr>
          <p:nvPr userDrawn="1"/>
        </p:nvCxnSpPr>
        <p:spPr>
          <a:xfrm rot="10800000" flipH="1" flipV="1">
            <a:off x="4832577" y="1137045"/>
            <a:ext cx="393929" cy="4610117"/>
          </a:xfrm>
          <a:prstGeom prst="bentConnector3">
            <a:avLst>
              <a:gd name="adj1" fmla="val -58031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Elbow Connector 68"/>
          <p:cNvCxnSpPr>
            <a:stCxn id="19" idx="1"/>
            <a:endCxn id="17" idx="1"/>
          </p:cNvCxnSpPr>
          <p:nvPr userDrawn="1"/>
        </p:nvCxnSpPr>
        <p:spPr>
          <a:xfrm rot="10800000" flipH="1" flipV="1">
            <a:off x="4832577" y="1137045"/>
            <a:ext cx="378959" cy="2552717"/>
          </a:xfrm>
          <a:prstGeom prst="bentConnector3">
            <a:avLst>
              <a:gd name="adj1" fmla="val -60323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Elbow Connector 71"/>
          <p:cNvCxnSpPr>
            <a:stCxn id="19" idx="1"/>
            <a:endCxn id="16" idx="1"/>
          </p:cNvCxnSpPr>
          <p:nvPr userDrawn="1"/>
        </p:nvCxnSpPr>
        <p:spPr>
          <a:xfrm rot="10800000" flipH="1" flipV="1">
            <a:off x="4832577" y="1137044"/>
            <a:ext cx="393929" cy="1695468"/>
          </a:xfrm>
          <a:prstGeom prst="bentConnector3">
            <a:avLst>
              <a:gd name="adj1" fmla="val -58031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Elbow Connector 74"/>
          <p:cNvCxnSpPr>
            <a:stCxn id="19" idx="1"/>
            <a:endCxn id="15" idx="1"/>
          </p:cNvCxnSpPr>
          <p:nvPr userDrawn="1"/>
        </p:nvCxnSpPr>
        <p:spPr>
          <a:xfrm rot="10800000" flipH="1" flipV="1">
            <a:off x="4832576" y="1137045"/>
            <a:ext cx="346303" cy="819167"/>
          </a:xfrm>
          <a:prstGeom prst="bentConnector3">
            <a:avLst>
              <a:gd name="adj1" fmla="val -66012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25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4" y="794163"/>
            <a:ext cx="2757487" cy="688975"/>
          </a:xfrm>
          <a:prstGeom prst="rect">
            <a:avLst/>
          </a:prstGeom>
        </p:spPr>
        <p:txBody>
          <a:bodyPr anchor="ctr"/>
          <a:lstStyle>
            <a:lvl1pPr marL="6858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8" name="25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212398" y="1687925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29" name="2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005728" y="792556"/>
            <a:ext cx="3376273" cy="688975"/>
          </a:xfrm>
          <a:prstGeom prst="rect">
            <a:avLst/>
          </a:prstGeom>
        </p:spPr>
        <p:txBody>
          <a:bodyPr anchor="ctr"/>
          <a:lstStyle>
            <a:lvl1pPr marL="6858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0" name="25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243013" y="3493903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1" name="25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275755" y="4446773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2" name="25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50497" y="5402675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5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231447" y="2581690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6" name="25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247008" y="1611723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7" name="25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274857" y="2470563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8" name="25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274857" y="3343010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9" name="25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5278257" y="4299363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40" name="25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5259897" y="5341762"/>
            <a:ext cx="2982593" cy="862601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41" name="7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42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47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293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52" y="720539"/>
            <a:ext cx="8793256" cy="727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52600"/>
            <a:ext cx="8839200" cy="4419599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2000"/>
            </a:lvl1pPr>
            <a:lvl2pPr marL="365760" indent="0">
              <a:buNone/>
              <a:defRPr/>
            </a:lvl2pPr>
            <a:lvl3pPr marL="685800" indent="0">
              <a:buNone/>
              <a:defRPr/>
            </a:lvl3pPr>
            <a:lvl4pPr marL="896112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15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9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3"/>
            <a:ext cx="8686800" cy="76199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5" y="1676400"/>
            <a:ext cx="8712195" cy="40385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1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61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0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0" y="762002"/>
            <a:ext cx="8013965" cy="11035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10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4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0" y="762003"/>
            <a:ext cx="8013965" cy="68579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740" y="2316009"/>
            <a:ext cx="340246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98A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61" y="2974696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445" y="2316010"/>
            <a:ext cx="341935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98A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3397" y="2974696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11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3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0" y="762002"/>
            <a:ext cx="8013965" cy="11035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7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9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8013965" cy="1103589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83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7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1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9" r:id="rId4"/>
    <p:sldLayoutId id="2147483680" r:id="rId5"/>
    <p:sldLayoutId id="2147483681" r:id="rId6"/>
    <p:sldLayoutId id="2147483682" r:id="rId7"/>
    <p:sldLayoutId id="2147483675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85BB4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pmworks.net/toolbox/en/#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99CC66"/>
                </a:solidFill>
              </a:rPr>
              <a:t>IPM</a:t>
            </a:r>
            <a:r>
              <a:rPr lang="en-US" sz="4000" i="1" dirty="0">
                <a:solidFill>
                  <a:srgbClr val="99CC66"/>
                </a:solidFill>
              </a:rPr>
              <a:t>WORKS</a:t>
            </a:r>
            <a:br>
              <a:rPr lang="en-US" sz="4000" i="1" dirty="0">
                <a:solidFill>
                  <a:srgbClr val="99CC66"/>
                </a:solidFill>
              </a:rPr>
            </a:br>
            <a:r>
              <a:rPr lang="en-US" sz="1800" i="1" dirty="0">
                <a:solidFill>
                  <a:srgbClr val="99CC66"/>
                </a:solidFill>
              </a:rPr>
              <a:t>AN EU-WIDE FARM NETWORK</a:t>
            </a:r>
            <a:br>
              <a:rPr lang="en-US" sz="1800" i="1" dirty="0">
                <a:solidFill>
                  <a:srgbClr val="99CC66"/>
                </a:solidFill>
              </a:rPr>
            </a:br>
            <a:r>
              <a:rPr lang="en-US" sz="1800" i="1" dirty="0">
                <a:solidFill>
                  <a:srgbClr val="99CC66"/>
                </a:solidFill>
              </a:rPr>
              <a:t>DEMONSTRATING AND PROMOTING COST-EFFECTIVE INTEGRATED PESTICIDES MANAGEMENT STRATEGIES</a:t>
            </a:r>
            <a:endParaRPr lang="es-ES" sz="1800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1342" y="3481654"/>
            <a:ext cx="4432194" cy="1131556"/>
          </a:xfrm>
        </p:spPr>
        <p:txBody>
          <a:bodyPr>
            <a:normAutofit/>
          </a:bodyPr>
          <a:lstStyle/>
          <a:p>
            <a:pPr algn="ctr"/>
            <a:r>
              <a:rPr lang="es-ES" sz="1600" b="1" i="1" dirty="0">
                <a:solidFill>
                  <a:srgbClr val="99CC66"/>
                </a:solidFill>
              </a:rPr>
              <a:t>Laure Triste, ILVO</a:t>
            </a:r>
            <a:endParaRPr lang="es-ES" sz="1600" b="1" i="1" dirty="0"/>
          </a:p>
          <a:p>
            <a:pPr algn="ctr"/>
            <a:endParaRPr lang="es-ES" sz="1600" b="1" dirty="0"/>
          </a:p>
          <a:p>
            <a:pPr algn="ctr"/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s-ES" b="1" dirty="0" err="1"/>
              <a:t>Brussel</a:t>
            </a:r>
            <a:r>
              <a:rPr lang="es-ES" b="1" dirty="0"/>
              <a:t>, 13/02/2024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4958" t="21751" r="16102" b="13843"/>
          <a:stretch/>
        </p:blipFill>
        <p:spPr>
          <a:xfrm>
            <a:off x="228600" y="2514600"/>
            <a:ext cx="3764925" cy="27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8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D1B4E-DFC7-EAD5-3839-D64289FC4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5" y="381088"/>
            <a:ext cx="8686800" cy="761998"/>
          </a:xfrm>
        </p:spPr>
        <p:txBody>
          <a:bodyPr/>
          <a:lstStyle/>
          <a:p>
            <a:r>
              <a:rPr lang="nl-BE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D5E0FA-3F0F-379B-9C4D-AD3347E6A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nl-BE" dirty="0"/>
              <a:t>09:45	Toelichting Barbara </a:t>
            </a:r>
            <a:r>
              <a:rPr lang="nl-BE" dirty="0" err="1"/>
              <a:t>Manderyck</a:t>
            </a:r>
            <a:endParaRPr lang="nl-BE" dirty="0"/>
          </a:p>
          <a:p>
            <a:pPr marL="68580" indent="0">
              <a:buNone/>
            </a:pPr>
            <a:r>
              <a:rPr lang="nl-BE" dirty="0"/>
              <a:t>10:00	Presentatie IPMWORKS werk in Vlaanderen + reflectie</a:t>
            </a:r>
          </a:p>
          <a:p>
            <a:pPr marL="68580" indent="0">
              <a:buNone/>
            </a:pPr>
            <a:r>
              <a:rPr lang="nl-BE" dirty="0"/>
              <a:t>11:00 	Pauze</a:t>
            </a:r>
          </a:p>
          <a:p>
            <a:pPr marL="68580" indent="0">
              <a:buNone/>
            </a:pPr>
            <a:r>
              <a:rPr lang="nl-BE" dirty="0"/>
              <a:t>11:15	Workshop demonstratienetwerken bestendigen, verbinden 	en uitbreiden</a:t>
            </a:r>
          </a:p>
          <a:p>
            <a:pPr marL="68580" indent="0">
              <a:buNone/>
            </a:pPr>
            <a:r>
              <a:rPr lang="nl-BE" dirty="0"/>
              <a:t>12:00	Workshop beleidsaanbevelingen</a:t>
            </a:r>
          </a:p>
          <a:p>
            <a:pPr marL="68580" indent="0">
              <a:buNone/>
            </a:pPr>
            <a:r>
              <a:rPr lang="nl-BE" dirty="0"/>
              <a:t>12:45 	Afronding</a:t>
            </a:r>
          </a:p>
          <a:p>
            <a:pPr marL="68580" indent="0">
              <a:buNone/>
            </a:pPr>
            <a:r>
              <a:rPr lang="nl-BE" dirty="0"/>
              <a:t>13:00	Lunch</a:t>
            </a:r>
          </a:p>
          <a:p>
            <a:pPr marL="68580" indent="0">
              <a:buNone/>
            </a:pP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ADD808-712E-9D7B-6B4E-2547FB3FC7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53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6124" y="4419600"/>
            <a:ext cx="8001000" cy="1148972"/>
          </a:xfrm>
        </p:spPr>
        <p:txBody>
          <a:bodyPr/>
          <a:lstStyle/>
          <a:p>
            <a:r>
              <a:rPr lang="es-ES" dirty="0"/>
              <a:t>CONTACT DETAILS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endParaRPr lang="es-ES" dirty="0"/>
          </a:p>
        </p:txBody>
      </p:sp>
      <p:sp>
        <p:nvSpPr>
          <p:cNvPr id="4" name="Rounded Rectangle 11"/>
          <p:cNvSpPr/>
          <p:nvPr/>
        </p:nvSpPr>
        <p:spPr>
          <a:xfrm>
            <a:off x="0" y="3200400"/>
            <a:ext cx="9144000" cy="1060827"/>
          </a:xfrm>
          <a:prstGeom prst="rect">
            <a:avLst/>
          </a:prstGeom>
          <a:solidFill>
            <a:srgbClr val="86BC4E"/>
          </a:solidFill>
          <a:ln>
            <a:solidFill>
              <a:srgbClr val="86B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THANKS!</a:t>
            </a:r>
          </a:p>
        </p:txBody>
      </p:sp>
      <p:pic>
        <p:nvPicPr>
          <p:cNvPr id="5" name="Picture 2" descr="Y:\PROYECTOS\IPMWORKS\WP6\Logo\nuevos\IPMworks logo 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07" y="152398"/>
            <a:ext cx="5277686" cy="25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267199" y="6377816"/>
            <a:ext cx="3947429" cy="3532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85BB4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0" dirty="0">
                <a:solidFill>
                  <a:schemeClr val="tx1"/>
                </a:solidFill>
              </a:rPr>
              <a:t>IPMWORKS is a </a:t>
            </a:r>
            <a:r>
              <a:rPr lang="en-US" sz="1200" b="0" dirty="0" err="1">
                <a:solidFill>
                  <a:schemeClr val="tx1"/>
                </a:solidFill>
              </a:rPr>
              <a:t>FarmDemo</a:t>
            </a:r>
            <a:r>
              <a:rPr lang="en-US" sz="1200" b="0" dirty="0">
                <a:solidFill>
                  <a:schemeClr val="tx1"/>
                </a:solidFill>
              </a:rPr>
              <a:t> aligned project and is partnered with the IPM Decisions Project</a:t>
            </a:r>
            <a:endParaRPr lang="es-ES" sz="1200" b="0" dirty="0">
              <a:solidFill>
                <a:schemeClr val="tx1"/>
              </a:solidFill>
            </a:endParaRPr>
          </a:p>
        </p:txBody>
      </p:sp>
      <p:pic>
        <p:nvPicPr>
          <p:cNvPr id="9" name="Picture 2" descr="Y:\PROYECTOS\IPMWORKS\WP6\Logo\Ejemplos\FARM DEMO\FARM DEMO\logo.FarmDemo_CMYK.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06" y="6377817"/>
            <a:ext cx="434135" cy="41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Y:\PROYECTOS\IPMWORKS\WP6\Logo\Ejemplos\logo-IPM-desicions-square-CMYK_v0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24" y="6377816"/>
            <a:ext cx="417547" cy="4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1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5AD81-FA75-CB49-3B8D-B1E7A472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77035"/>
            <a:ext cx="8793256" cy="727262"/>
          </a:xfrm>
        </p:spPr>
        <p:txBody>
          <a:bodyPr/>
          <a:lstStyle/>
          <a:p>
            <a:r>
              <a:rPr lang="nl-BE" dirty="0"/>
              <a:t>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DF5FEA-ABA6-F0DD-6F57-CD3BC73D0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143000"/>
            <a:ext cx="8839200" cy="4419599"/>
          </a:xfrm>
        </p:spPr>
        <p:txBody>
          <a:bodyPr/>
          <a:lstStyle/>
          <a:p>
            <a:pPr algn="ctr"/>
            <a:endParaRPr lang="en-GB" sz="28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Druk om pesticide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gebruik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verminderen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/>
            <a:r>
              <a:rPr lang="en-US" i="1" dirty="0">
                <a:solidFill>
                  <a:srgbClr val="098A4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 Green Deal, Farm-to-Fork strategy → </a:t>
            </a:r>
            <a:r>
              <a:rPr lang="en-US" i="1" dirty="0" err="1">
                <a:solidFill>
                  <a:srgbClr val="098A4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halvering</a:t>
            </a:r>
            <a:r>
              <a:rPr lang="en-US" i="1" dirty="0">
                <a:solidFill>
                  <a:srgbClr val="098A4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i="1" dirty="0" err="1">
                <a:solidFill>
                  <a:srgbClr val="098A4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pesticidegebruik</a:t>
            </a:r>
            <a:r>
              <a:rPr lang="en-US" i="1" dirty="0">
                <a:solidFill>
                  <a:srgbClr val="098A4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98A4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tegen</a:t>
            </a:r>
            <a:r>
              <a:rPr lang="en-US" i="1" dirty="0">
                <a:solidFill>
                  <a:srgbClr val="098A4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2030</a:t>
            </a:r>
          </a:p>
          <a:p>
            <a:pPr algn="ctr"/>
            <a:endParaRPr lang="en-GB" sz="28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8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Samen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pionier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landbouwers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aantonen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2800" b="1" i="1" dirty="0">
                <a:solidFill>
                  <a:srgbClr val="098A4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“IPM </a:t>
            </a:r>
            <a:r>
              <a:rPr lang="en-GB" sz="2800" b="1" i="1" dirty="0" err="1">
                <a:solidFill>
                  <a:srgbClr val="098A4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werkt</a:t>
            </a:r>
            <a:r>
              <a:rPr lang="en-GB" sz="2800" b="1" i="1" dirty="0">
                <a:solidFill>
                  <a:srgbClr val="098A4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algn="ctr"/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het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verlaagt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het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gebruik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pesticiden</a:t>
            </a:r>
            <a:endParaRPr lang="en-GB" sz="28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is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economisch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voordelig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landbouwer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5" name="Gráfico 2" descr="Abeja con relleno sólido">
            <a:extLst>
              <a:ext uri="{FF2B5EF4-FFF2-40B4-BE49-F238E27FC236}">
                <a16:creationId xmlns:a16="http://schemas.microsoft.com/office/drawing/2014/main" id="{044C8678-65E0-3DAC-210A-D09800B19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267807" y="3124806"/>
            <a:ext cx="608385" cy="6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152402"/>
            <a:ext cx="8686800" cy="761998"/>
          </a:xfrm>
        </p:spPr>
        <p:txBody>
          <a:bodyPr/>
          <a:lstStyle/>
          <a:p>
            <a:r>
              <a:rPr lang="en-GB" sz="2800" dirty="0" err="1"/>
              <a:t>Holistische</a:t>
            </a:r>
            <a:r>
              <a:rPr lang="en-GB" sz="2800" dirty="0"/>
              <a:t> </a:t>
            </a:r>
            <a:r>
              <a:rPr lang="en-GB" sz="2800" dirty="0" err="1"/>
              <a:t>visie</a:t>
            </a:r>
            <a:r>
              <a:rPr lang="en-GB" sz="2800" dirty="0"/>
              <a:t> op IPM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692" y="3506969"/>
            <a:ext cx="2249619" cy="1091279"/>
          </a:xfrm>
          <a:prstGeom prst="rect">
            <a:avLst/>
          </a:prstGeom>
        </p:spPr>
      </p:pic>
      <p:sp>
        <p:nvSpPr>
          <p:cNvPr id="7" name="Pensées 6"/>
          <p:cNvSpPr/>
          <p:nvPr/>
        </p:nvSpPr>
        <p:spPr>
          <a:xfrm>
            <a:off x="279405" y="2217712"/>
            <a:ext cx="3378195" cy="1619619"/>
          </a:xfrm>
          <a:prstGeom prst="cloudCallout">
            <a:avLst>
              <a:gd name="adj1" fmla="val 39025"/>
              <a:gd name="adj2" fmla="val 5341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tx1"/>
                </a:solidFill>
              </a:rPr>
              <a:t>Herinrichting</a:t>
            </a:r>
            <a:r>
              <a:rPr lang="en-GB" sz="1400" b="1" dirty="0">
                <a:solidFill>
                  <a:schemeClr val="tx1"/>
                </a:solidFill>
              </a:rPr>
              <a:t> van </a:t>
            </a:r>
            <a:r>
              <a:rPr lang="en-GB" sz="1400" b="1" dirty="0" err="1">
                <a:solidFill>
                  <a:schemeClr val="tx1"/>
                </a:solidFill>
              </a:rPr>
              <a:t>landschappen</a:t>
            </a:r>
            <a:r>
              <a:rPr lang="en-GB" sz="1400" b="1" dirty="0">
                <a:solidFill>
                  <a:schemeClr val="tx1"/>
                </a:solidFill>
              </a:rPr>
              <a:t> om de </a:t>
            </a:r>
            <a:r>
              <a:rPr lang="en-GB" sz="1400" b="1" dirty="0" err="1">
                <a:solidFill>
                  <a:schemeClr val="tx1"/>
                </a:solidFill>
              </a:rPr>
              <a:t>plaagdruk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te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verminderen</a:t>
            </a:r>
            <a:endParaRPr lang="en-GB" sz="1400" b="1" dirty="0">
              <a:solidFill>
                <a:schemeClr val="tx1"/>
              </a:solidFill>
            </a:endParaRPr>
          </a:p>
          <a:p>
            <a:pPr algn="ctr"/>
            <a:r>
              <a:rPr lang="en-GB" sz="800" dirty="0" err="1">
                <a:solidFill>
                  <a:schemeClr val="tx1"/>
                </a:solidFill>
              </a:rPr>
              <a:t>diversiteit</a:t>
            </a:r>
            <a:r>
              <a:rPr lang="en-GB" sz="800" dirty="0">
                <a:solidFill>
                  <a:schemeClr val="tx1"/>
                </a:solidFill>
              </a:rPr>
              <a:t>, </a:t>
            </a:r>
            <a:r>
              <a:rPr lang="en-GB" sz="800" dirty="0" err="1">
                <a:solidFill>
                  <a:schemeClr val="tx1"/>
                </a:solidFill>
              </a:rPr>
              <a:t>hagen</a:t>
            </a:r>
            <a:r>
              <a:rPr lang="en-GB" sz="800" dirty="0">
                <a:solidFill>
                  <a:schemeClr val="tx1"/>
                </a:solidFill>
              </a:rPr>
              <a:t>, </a:t>
            </a:r>
            <a:r>
              <a:rPr lang="en-GB" sz="800" dirty="0" err="1">
                <a:solidFill>
                  <a:schemeClr val="tx1"/>
                </a:solidFill>
              </a:rPr>
              <a:t>grasstroken</a:t>
            </a:r>
            <a:r>
              <a:rPr lang="en-GB" sz="800" dirty="0">
                <a:solidFill>
                  <a:schemeClr val="tx1"/>
                </a:solidFill>
              </a:rPr>
              <a:t>, …</a:t>
            </a:r>
          </a:p>
        </p:txBody>
      </p:sp>
      <p:sp>
        <p:nvSpPr>
          <p:cNvPr id="11" name="Pensées 10"/>
          <p:cNvSpPr/>
          <p:nvPr/>
        </p:nvSpPr>
        <p:spPr>
          <a:xfrm>
            <a:off x="50805" y="4125761"/>
            <a:ext cx="2920995" cy="1828800"/>
          </a:xfrm>
          <a:prstGeom prst="cloudCallout">
            <a:avLst>
              <a:gd name="adj1" fmla="val 60132"/>
              <a:gd name="adj2" fmla="val -265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tx1"/>
                </a:solidFill>
              </a:rPr>
              <a:t>Teeltsystemen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herontwerpen</a:t>
            </a:r>
            <a:r>
              <a:rPr lang="en-GB" sz="1400" b="1" dirty="0">
                <a:solidFill>
                  <a:schemeClr val="tx1"/>
                </a:solidFill>
              </a:rPr>
              <a:t> om </a:t>
            </a:r>
            <a:r>
              <a:rPr lang="en-GB" sz="1400" b="1" dirty="0" err="1">
                <a:solidFill>
                  <a:schemeClr val="tx1"/>
                </a:solidFill>
              </a:rPr>
              <a:t>plaagdruk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te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verminderen</a:t>
            </a:r>
            <a:endParaRPr lang="en-GB" sz="1400" b="1" dirty="0">
              <a:solidFill>
                <a:schemeClr val="tx1"/>
              </a:solidFill>
            </a:endParaRPr>
          </a:p>
          <a:p>
            <a:pPr algn="ctr"/>
            <a:r>
              <a:rPr lang="en-GB" sz="800" dirty="0" err="1">
                <a:solidFill>
                  <a:schemeClr val="tx1"/>
                </a:solidFill>
              </a:rPr>
              <a:t>Rotatie</a:t>
            </a:r>
            <a:r>
              <a:rPr lang="en-GB" sz="800" dirty="0">
                <a:solidFill>
                  <a:schemeClr val="tx1"/>
                </a:solidFill>
              </a:rPr>
              <a:t>, cultivars, </a:t>
            </a:r>
            <a:r>
              <a:rPr lang="en-GB" sz="800" dirty="0" err="1">
                <a:solidFill>
                  <a:schemeClr val="tx1"/>
                </a:solidFill>
              </a:rPr>
              <a:t>bemesting</a:t>
            </a:r>
            <a:r>
              <a:rPr lang="en-GB" sz="800" dirty="0">
                <a:solidFill>
                  <a:schemeClr val="tx1"/>
                </a:solidFill>
              </a:rPr>
              <a:t>, </a:t>
            </a:r>
            <a:r>
              <a:rPr lang="en-GB" sz="800" dirty="0" err="1">
                <a:solidFill>
                  <a:schemeClr val="tx1"/>
                </a:solidFill>
              </a:rPr>
              <a:t>bodembedekkers</a:t>
            </a:r>
            <a:r>
              <a:rPr lang="en-GB" sz="800" dirty="0">
                <a:solidFill>
                  <a:schemeClr val="tx1"/>
                </a:solidFill>
              </a:rPr>
              <a:t>, </a:t>
            </a:r>
            <a:r>
              <a:rPr lang="en-GB" sz="800" dirty="0" err="1">
                <a:solidFill>
                  <a:schemeClr val="tx1"/>
                </a:solidFill>
              </a:rPr>
              <a:t>zaaidata</a:t>
            </a:r>
            <a:r>
              <a:rPr lang="en-GB" sz="8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Pensées 11"/>
          <p:cNvSpPr/>
          <p:nvPr/>
        </p:nvSpPr>
        <p:spPr>
          <a:xfrm>
            <a:off x="3878989" y="1856132"/>
            <a:ext cx="2483711" cy="1438875"/>
          </a:xfrm>
          <a:prstGeom prst="cloudCallout">
            <a:avLst>
              <a:gd name="adj1" fmla="val -15027"/>
              <a:gd name="adj2" fmla="val 6358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tx1"/>
                </a:solidFill>
              </a:rPr>
              <a:t>Niet-chemische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plaagbestrijding</a:t>
            </a:r>
            <a:br>
              <a:rPr lang="en-GB" sz="1400" b="1" dirty="0">
                <a:solidFill>
                  <a:schemeClr val="tx1"/>
                </a:solidFill>
              </a:rPr>
            </a:br>
            <a:r>
              <a:rPr lang="en-GB" sz="900" dirty="0" err="1">
                <a:solidFill>
                  <a:schemeClr val="tx1"/>
                </a:solidFill>
              </a:rPr>
              <a:t>mechanisch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dirty="0" err="1">
                <a:solidFill>
                  <a:schemeClr val="tx1"/>
                </a:solidFill>
              </a:rPr>
              <a:t>wieden</a:t>
            </a:r>
            <a:r>
              <a:rPr lang="en-GB" sz="900" dirty="0">
                <a:solidFill>
                  <a:schemeClr val="tx1"/>
                </a:solidFill>
              </a:rPr>
              <a:t>, </a:t>
            </a:r>
            <a:r>
              <a:rPr lang="en-GB" sz="900" dirty="0" err="1">
                <a:solidFill>
                  <a:schemeClr val="tx1"/>
                </a:solidFill>
              </a:rPr>
              <a:t>robotica</a:t>
            </a:r>
            <a:r>
              <a:rPr lang="en-GB" sz="900" dirty="0">
                <a:solidFill>
                  <a:schemeClr val="tx1"/>
                </a:solidFill>
              </a:rPr>
              <a:t>, </a:t>
            </a:r>
            <a:r>
              <a:rPr lang="en-GB" sz="900" dirty="0" err="1">
                <a:solidFill>
                  <a:schemeClr val="tx1"/>
                </a:solidFill>
              </a:rPr>
              <a:t>beschermende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dirty="0" err="1">
                <a:solidFill>
                  <a:schemeClr val="tx1"/>
                </a:solidFill>
              </a:rPr>
              <a:t>netten</a:t>
            </a:r>
            <a:r>
              <a:rPr lang="en-GB" sz="900" dirty="0">
                <a:solidFill>
                  <a:schemeClr val="tx1"/>
                </a:solidFill>
              </a:rPr>
              <a:t>,  </a:t>
            </a:r>
            <a:r>
              <a:rPr lang="en-GB" sz="900" dirty="0" err="1">
                <a:solidFill>
                  <a:schemeClr val="tx1"/>
                </a:solidFill>
              </a:rPr>
              <a:t>biocontrole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3" name="Pensées 12"/>
          <p:cNvSpPr/>
          <p:nvPr/>
        </p:nvSpPr>
        <p:spPr>
          <a:xfrm>
            <a:off x="5981700" y="3048001"/>
            <a:ext cx="2933700" cy="1382648"/>
          </a:xfrm>
          <a:prstGeom prst="cloudCallout">
            <a:avLst>
              <a:gd name="adj1" fmla="val -55959"/>
              <a:gd name="adj2" fmla="val 3158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tx1"/>
                </a:solidFill>
              </a:rPr>
              <a:t>Hogere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chemische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efficientie</a:t>
            </a:r>
            <a:br>
              <a:rPr lang="en-GB" sz="1400" b="1" dirty="0">
                <a:solidFill>
                  <a:schemeClr val="tx1"/>
                </a:solidFill>
              </a:rPr>
            </a:br>
            <a:r>
              <a:rPr lang="en-GB" sz="900" dirty="0" err="1">
                <a:solidFill>
                  <a:schemeClr val="tx1"/>
                </a:solidFill>
              </a:rPr>
              <a:t>precisie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dirty="0" err="1">
                <a:solidFill>
                  <a:schemeClr val="tx1"/>
                </a:solidFill>
              </a:rPr>
              <a:t>behandelingen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(</a:t>
            </a:r>
            <a:r>
              <a:rPr lang="en-GB" sz="900" dirty="0" err="1">
                <a:solidFill>
                  <a:schemeClr val="tx1"/>
                </a:solidFill>
              </a:rPr>
              <a:t>bv</a:t>
            </a:r>
            <a:r>
              <a:rPr lang="en-GB" sz="900" dirty="0">
                <a:solidFill>
                  <a:schemeClr val="tx1"/>
                </a:solidFill>
              </a:rPr>
              <a:t>. </a:t>
            </a:r>
            <a:r>
              <a:rPr lang="en-GB" sz="900" dirty="0" err="1">
                <a:solidFill>
                  <a:schemeClr val="tx1"/>
                </a:solidFill>
              </a:rPr>
              <a:t>gericht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dirty="0" err="1">
                <a:solidFill>
                  <a:schemeClr val="tx1"/>
                </a:solidFill>
              </a:rPr>
              <a:t>sproeien</a:t>
            </a:r>
            <a:r>
              <a:rPr lang="en-GB" sz="900" dirty="0">
                <a:solidFill>
                  <a:schemeClr val="tx1"/>
                </a:solidFill>
              </a:rPr>
              <a:t>,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flying doctors)</a:t>
            </a:r>
          </a:p>
        </p:txBody>
      </p:sp>
      <p:sp>
        <p:nvSpPr>
          <p:cNvPr id="14" name="Pensées 13"/>
          <p:cNvSpPr/>
          <p:nvPr/>
        </p:nvSpPr>
        <p:spPr>
          <a:xfrm>
            <a:off x="4876800" y="4948718"/>
            <a:ext cx="2971800" cy="1186633"/>
          </a:xfrm>
          <a:prstGeom prst="cloudCallout">
            <a:avLst>
              <a:gd name="adj1" fmla="val -51036"/>
              <a:gd name="adj2" fmla="val -6396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tx1"/>
                </a:solidFill>
              </a:rPr>
              <a:t>Verbeterde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beslissingsvorming</a:t>
            </a:r>
            <a:br>
              <a:rPr lang="en-GB" sz="1400" b="1" dirty="0">
                <a:solidFill>
                  <a:schemeClr val="tx1"/>
                </a:solidFill>
              </a:rPr>
            </a:br>
            <a:r>
              <a:rPr lang="en-GB" sz="900" dirty="0" err="1">
                <a:solidFill>
                  <a:schemeClr val="tx1"/>
                </a:solidFill>
              </a:rPr>
              <a:t>beslissingsondersteunende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dirty="0" err="1">
                <a:solidFill>
                  <a:schemeClr val="tx1"/>
                </a:solidFill>
              </a:rPr>
              <a:t>instrumenten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dirty="0" err="1">
                <a:solidFill>
                  <a:schemeClr val="tx1"/>
                </a:solidFill>
              </a:rPr>
              <a:t>vermeiden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dirty="0" err="1">
                <a:solidFill>
                  <a:schemeClr val="tx1"/>
                </a:solidFill>
              </a:rPr>
              <a:t>onnodige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dirty="0" err="1">
                <a:solidFill>
                  <a:schemeClr val="tx1"/>
                </a:solidFill>
              </a:rPr>
              <a:t>behandelingen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496" y="5464420"/>
            <a:ext cx="578896" cy="581480"/>
          </a:xfrm>
          <a:prstGeom prst="rect">
            <a:avLst/>
          </a:prstGeom>
          <a:effectLst>
            <a:outerShdw blurRad="406400" dist="38100" dir="2700000" sx="118000" sy="118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64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152402"/>
            <a:ext cx="8686800" cy="761998"/>
          </a:xfrm>
        </p:spPr>
        <p:txBody>
          <a:bodyPr/>
          <a:lstStyle/>
          <a:p>
            <a:r>
              <a:rPr lang="en-GB" sz="2800" dirty="0" err="1"/>
              <a:t>Holistische</a:t>
            </a:r>
            <a:r>
              <a:rPr lang="en-GB" sz="2800" dirty="0"/>
              <a:t> </a:t>
            </a:r>
            <a:r>
              <a:rPr lang="en-GB" sz="2800" dirty="0" err="1"/>
              <a:t>visie</a:t>
            </a:r>
            <a:r>
              <a:rPr lang="en-GB" sz="2800" dirty="0"/>
              <a:t> op IPM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B5059B-41AC-EABA-A970-10F750BF4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421" y="762000"/>
            <a:ext cx="5317504" cy="2835274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01ED6E7-599A-DAB3-2946-6466FEC41F32}"/>
              </a:ext>
            </a:extLst>
          </p:cNvPr>
          <p:cNvSpPr txBox="1">
            <a:spLocks/>
          </p:cNvSpPr>
          <p:nvPr/>
        </p:nvSpPr>
        <p:spPr>
          <a:xfrm>
            <a:off x="228600" y="3200400"/>
            <a:ext cx="8448675" cy="37490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Gericht op het voorkomen of vertragen van de ontwikkeling van ziekten, plagen en onkruiden en resistentie van GBM</a:t>
            </a:r>
          </a:p>
          <a:p>
            <a:pPr>
              <a:lnSpc>
                <a:spcPct val="110000"/>
              </a:lnSpc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Zit verweven in het ontwerp van het bedrijfs-/productiesysteem</a:t>
            </a:r>
          </a:p>
          <a:p>
            <a:pPr>
              <a:lnSpc>
                <a:spcPct val="110000"/>
              </a:lnSpc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een </a:t>
            </a:r>
            <a:r>
              <a:rPr lang="nl-B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-pest strategie</a:t>
            </a:r>
          </a:p>
          <a:p>
            <a:pPr>
              <a:lnSpc>
                <a:spcPct val="110000"/>
              </a:lnSpc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verbonden met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andere duurzaamheidsaspecten op bedrijfs-/gewasniveau, bv. impact van GBM, productiviteit, werklading en kostenefficiëntie)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" indent="0">
              <a:lnSpc>
                <a:spcPct val="110000"/>
              </a:lnSpc>
              <a:buFont typeface="Wingdings 2" pitchFamily="18" charset="2"/>
              <a:buNone/>
            </a:pP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7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27659-2B28-4BF4-D82B-70C12FB9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4" y="376339"/>
            <a:ext cx="8013965" cy="1103589"/>
          </a:xfrm>
        </p:spPr>
        <p:txBody>
          <a:bodyPr>
            <a:normAutofit/>
          </a:bodyPr>
          <a:lstStyle/>
          <a:p>
            <a:r>
              <a:rPr lang="nl-BE" dirty="0"/>
              <a:t>Activiteiten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9EF7A6ED-954F-DF59-21AD-6C3133B2C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57"/>
          <a:stretch/>
        </p:blipFill>
        <p:spPr>
          <a:xfrm>
            <a:off x="138170" y="2324963"/>
            <a:ext cx="4506982" cy="2795618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792D87-C16C-F037-0521-62A545C51E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152" y="2057400"/>
            <a:ext cx="4346448" cy="374903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Demonstratienetwerk van hubs van 10-15 landbouwers</a:t>
            </a:r>
          </a:p>
          <a:p>
            <a:pPr>
              <a:lnSpc>
                <a:spcPct val="110000"/>
              </a:lnSpc>
            </a:pP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Competentie-ontwikkeling van adviseurs die hubs begeleiden, via een EU netwerk</a:t>
            </a:r>
          </a:p>
          <a:p>
            <a:pPr>
              <a:lnSpc>
                <a:spcPct val="110000"/>
              </a:lnSpc>
            </a:pP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van gebruik van fytosanitaire producten en economische impact</a:t>
            </a:r>
          </a:p>
          <a:p>
            <a:pPr>
              <a:lnSpc>
                <a:spcPct val="110000"/>
              </a:lnSpc>
            </a:pP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IPM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toolbox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IPM tools en trainingsmodules.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https://ipmworks.net/toolbox/en/#/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" indent="0">
              <a:lnSpc>
                <a:spcPct val="110000"/>
              </a:lnSpc>
              <a:buNone/>
            </a:pP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BBB05AD-9D65-7FC5-07AD-02A70A85A9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1800" y="6517410"/>
            <a:ext cx="6019800" cy="30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3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25" y="358014"/>
            <a:ext cx="8686800" cy="761998"/>
          </a:xfrm>
        </p:spPr>
        <p:txBody>
          <a:bodyPr/>
          <a:lstStyle/>
          <a:p>
            <a:r>
              <a:rPr lang="en-GB" sz="2800" dirty="0"/>
              <a:t>Het IPM</a:t>
            </a:r>
            <a:r>
              <a:rPr lang="en-GB" sz="2800" i="1" dirty="0"/>
              <a:t>WORKS </a:t>
            </a:r>
            <a:r>
              <a:rPr lang="en-GB" sz="2800" dirty="0" err="1"/>
              <a:t>netwerk</a:t>
            </a:r>
            <a:endParaRPr lang="en-GB" sz="2800" dirty="0"/>
          </a:p>
        </p:txBody>
      </p:sp>
      <p:grpSp>
        <p:nvGrpSpPr>
          <p:cNvPr id="5" name="Agrupar 13">
            <a:extLst>
              <a:ext uri="{FF2B5EF4-FFF2-40B4-BE49-F238E27FC236}">
                <a16:creationId xmlns:a16="http://schemas.microsoft.com/office/drawing/2014/main" id="{BD847233-1D57-CB02-13CD-50E6B129DC15}"/>
              </a:ext>
            </a:extLst>
          </p:cNvPr>
          <p:cNvGrpSpPr/>
          <p:nvPr/>
        </p:nvGrpSpPr>
        <p:grpSpPr>
          <a:xfrm>
            <a:off x="6971438" y="3048000"/>
            <a:ext cx="2172562" cy="3231550"/>
            <a:chOff x="5231335" y="2641924"/>
            <a:chExt cx="2454347" cy="3654005"/>
          </a:xfrm>
        </p:grpSpPr>
        <p:sp>
          <p:nvSpPr>
            <p:cNvPr id="6" name="Ellipse 16">
              <a:extLst>
                <a:ext uri="{FF2B5EF4-FFF2-40B4-BE49-F238E27FC236}">
                  <a16:creationId xmlns:a16="http://schemas.microsoft.com/office/drawing/2014/main" id="{334B44A3-67AE-46A9-AAC0-6CC18B5AD267}"/>
                </a:ext>
              </a:extLst>
            </p:cNvPr>
            <p:cNvSpPr/>
            <p:nvPr/>
          </p:nvSpPr>
          <p:spPr>
            <a:xfrm>
              <a:off x="5231335" y="2641924"/>
              <a:ext cx="637406" cy="656945"/>
            </a:xfrm>
            <a:prstGeom prst="ellipse">
              <a:avLst/>
            </a:prstGeom>
            <a:solidFill>
              <a:srgbClr val="11683B"/>
            </a:solidFill>
            <a:ln>
              <a:solidFill>
                <a:srgbClr val="11683B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31</a:t>
              </a:r>
            </a:p>
          </p:txBody>
        </p:sp>
        <p:sp>
          <p:nvSpPr>
            <p:cNvPr id="7" name="ZoneTexte 17">
              <a:extLst>
                <a:ext uri="{FF2B5EF4-FFF2-40B4-BE49-F238E27FC236}">
                  <a16:creationId xmlns:a16="http://schemas.microsoft.com/office/drawing/2014/main" id="{35546050-5D0D-47C8-843B-790D24A155A6}"/>
                </a:ext>
              </a:extLst>
            </p:cNvPr>
            <p:cNvSpPr txBox="1"/>
            <p:nvPr/>
          </p:nvSpPr>
          <p:spPr>
            <a:xfrm>
              <a:off x="5868742" y="2729554"/>
              <a:ext cx="1272674" cy="34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1683B"/>
                  </a:solidFill>
                </a:rPr>
                <a:t>Partners</a:t>
              </a:r>
              <a:endParaRPr lang="fr-FR" sz="1200" b="1" dirty="0">
                <a:solidFill>
                  <a:srgbClr val="11683B"/>
                </a:solidFill>
              </a:endParaRPr>
            </a:p>
          </p:txBody>
        </p:sp>
        <p:sp>
          <p:nvSpPr>
            <p:cNvPr id="8" name="Ellipse 18">
              <a:extLst>
                <a:ext uri="{FF2B5EF4-FFF2-40B4-BE49-F238E27FC236}">
                  <a16:creationId xmlns:a16="http://schemas.microsoft.com/office/drawing/2014/main" id="{F55ED6CE-2986-4245-AE18-FF933E9A6B29}"/>
                </a:ext>
              </a:extLst>
            </p:cNvPr>
            <p:cNvSpPr/>
            <p:nvPr/>
          </p:nvSpPr>
          <p:spPr>
            <a:xfrm>
              <a:off x="5231335" y="3416397"/>
              <a:ext cx="637406" cy="656945"/>
            </a:xfrm>
            <a:prstGeom prst="ellipse">
              <a:avLst/>
            </a:prstGeom>
            <a:solidFill>
              <a:srgbClr val="119148"/>
            </a:solidFill>
            <a:ln>
              <a:solidFill>
                <a:srgbClr val="119148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16</a:t>
              </a:r>
            </a:p>
          </p:txBody>
        </p:sp>
        <p:sp>
          <p:nvSpPr>
            <p:cNvPr id="10" name="ZoneTexte 19">
              <a:extLst>
                <a:ext uri="{FF2B5EF4-FFF2-40B4-BE49-F238E27FC236}">
                  <a16:creationId xmlns:a16="http://schemas.microsoft.com/office/drawing/2014/main" id="{9A511F93-34C1-4091-AE84-2F52E3059C28}"/>
                </a:ext>
              </a:extLst>
            </p:cNvPr>
            <p:cNvSpPr txBox="1"/>
            <p:nvPr/>
          </p:nvSpPr>
          <p:spPr>
            <a:xfrm>
              <a:off x="5868740" y="3504028"/>
              <a:ext cx="1524040" cy="34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19148"/>
                  </a:solidFill>
                </a:rPr>
                <a:t>Landen</a:t>
              </a:r>
              <a:endParaRPr lang="fr-FR" sz="1200" b="1" dirty="0">
                <a:solidFill>
                  <a:srgbClr val="119148"/>
                </a:solidFill>
              </a:endParaRPr>
            </a:p>
          </p:txBody>
        </p:sp>
        <p:sp>
          <p:nvSpPr>
            <p:cNvPr id="11" name="Ellipse 22">
              <a:extLst>
                <a:ext uri="{FF2B5EF4-FFF2-40B4-BE49-F238E27FC236}">
                  <a16:creationId xmlns:a16="http://schemas.microsoft.com/office/drawing/2014/main" id="{1A02A0CD-B19A-4BC8-8240-58D2AF1C1DCC}"/>
                </a:ext>
              </a:extLst>
            </p:cNvPr>
            <p:cNvSpPr/>
            <p:nvPr/>
          </p:nvSpPr>
          <p:spPr>
            <a:xfrm>
              <a:off x="5245238" y="4157689"/>
              <a:ext cx="637406" cy="656945"/>
            </a:xfrm>
            <a:prstGeom prst="ellipse">
              <a:avLst/>
            </a:prstGeom>
            <a:solidFill>
              <a:srgbClr val="9BC74E"/>
            </a:solidFill>
            <a:ln>
              <a:solidFill>
                <a:srgbClr val="9BC74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22</a:t>
              </a:r>
            </a:p>
          </p:txBody>
        </p:sp>
        <p:sp>
          <p:nvSpPr>
            <p:cNvPr id="12" name="ZoneTexte 23">
              <a:extLst>
                <a:ext uri="{FF2B5EF4-FFF2-40B4-BE49-F238E27FC236}">
                  <a16:creationId xmlns:a16="http://schemas.microsoft.com/office/drawing/2014/main" id="{89E303AF-C137-4CC8-81D1-E18D6BF7C4A9}"/>
                </a:ext>
              </a:extLst>
            </p:cNvPr>
            <p:cNvSpPr txBox="1"/>
            <p:nvPr/>
          </p:nvSpPr>
          <p:spPr>
            <a:xfrm>
              <a:off x="5936118" y="4142394"/>
              <a:ext cx="1456661" cy="591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9BC74E"/>
                  </a:solidFill>
                </a:rPr>
                <a:t>Hub coaches</a:t>
              </a:r>
              <a:endParaRPr lang="fr-FR" sz="1200" b="1" dirty="0">
                <a:solidFill>
                  <a:srgbClr val="9BC74E"/>
                </a:solidFill>
              </a:endParaRPr>
            </a:p>
          </p:txBody>
        </p:sp>
        <p:sp>
          <p:nvSpPr>
            <p:cNvPr id="13" name="Ellipse 24">
              <a:extLst>
                <a:ext uri="{FF2B5EF4-FFF2-40B4-BE49-F238E27FC236}">
                  <a16:creationId xmlns:a16="http://schemas.microsoft.com/office/drawing/2014/main" id="{D3FF7D11-9459-4E04-8DAB-CC64EC5EBD68}"/>
                </a:ext>
              </a:extLst>
            </p:cNvPr>
            <p:cNvSpPr/>
            <p:nvPr/>
          </p:nvSpPr>
          <p:spPr>
            <a:xfrm>
              <a:off x="5250250" y="4896521"/>
              <a:ext cx="637406" cy="656945"/>
            </a:xfrm>
            <a:prstGeom prst="ellipse">
              <a:avLst/>
            </a:prstGeom>
            <a:solidFill>
              <a:srgbClr val="FFCC66"/>
            </a:solidFill>
            <a:ln>
              <a:solidFill>
                <a:srgbClr val="F3EBE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/>
                <a:t>246</a:t>
              </a:r>
            </a:p>
          </p:txBody>
        </p:sp>
        <p:sp>
          <p:nvSpPr>
            <p:cNvPr id="14" name="ZoneTexte 25">
              <a:extLst>
                <a:ext uri="{FF2B5EF4-FFF2-40B4-BE49-F238E27FC236}">
                  <a16:creationId xmlns:a16="http://schemas.microsoft.com/office/drawing/2014/main" id="{DE4F55F7-53DB-4168-AA94-98C5C604A8F5}"/>
                </a:ext>
              </a:extLst>
            </p:cNvPr>
            <p:cNvSpPr txBox="1"/>
            <p:nvPr/>
          </p:nvSpPr>
          <p:spPr>
            <a:xfrm>
              <a:off x="5875797" y="4896520"/>
              <a:ext cx="1516982" cy="591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CC66"/>
                  </a:solidFill>
                </a:rPr>
                <a:t>Demo </a:t>
              </a:r>
              <a:r>
                <a:rPr lang="en-US" sz="1400" b="1" dirty="0" err="1">
                  <a:solidFill>
                    <a:srgbClr val="FFCC66"/>
                  </a:solidFill>
                </a:rPr>
                <a:t>landbouwers</a:t>
              </a:r>
              <a:endParaRPr lang="fr-FR" sz="1200" b="1" dirty="0">
                <a:solidFill>
                  <a:srgbClr val="FFCC66"/>
                </a:solidFill>
              </a:endParaRPr>
            </a:p>
          </p:txBody>
        </p:sp>
        <p:sp>
          <p:nvSpPr>
            <p:cNvPr id="17" name="Ellipse 30">
              <a:extLst>
                <a:ext uri="{FF2B5EF4-FFF2-40B4-BE49-F238E27FC236}">
                  <a16:creationId xmlns:a16="http://schemas.microsoft.com/office/drawing/2014/main" id="{4491CC00-9542-4D7A-BC0D-B57BABA6B9BE}"/>
                </a:ext>
              </a:extLst>
            </p:cNvPr>
            <p:cNvSpPr/>
            <p:nvPr/>
          </p:nvSpPr>
          <p:spPr>
            <a:xfrm>
              <a:off x="5231335" y="5638984"/>
              <a:ext cx="637406" cy="656945"/>
            </a:xfrm>
            <a:prstGeom prst="ellipse">
              <a:avLst/>
            </a:prstGeom>
            <a:solidFill>
              <a:srgbClr val="F2B150"/>
            </a:solidFill>
            <a:ln>
              <a:solidFill>
                <a:srgbClr val="F2B1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/>
                <a:t>264</a:t>
              </a:r>
            </a:p>
          </p:txBody>
        </p:sp>
        <p:sp>
          <p:nvSpPr>
            <p:cNvPr id="18" name="ZoneTexte 31">
              <a:extLst>
                <a:ext uri="{FF2B5EF4-FFF2-40B4-BE49-F238E27FC236}">
                  <a16:creationId xmlns:a16="http://schemas.microsoft.com/office/drawing/2014/main" id="{3BEDCFE5-B51D-4116-9528-84490366BDDF}"/>
                </a:ext>
              </a:extLst>
            </p:cNvPr>
            <p:cNvSpPr txBox="1"/>
            <p:nvPr/>
          </p:nvSpPr>
          <p:spPr>
            <a:xfrm>
              <a:off x="5856882" y="5809622"/>
              <a:ext cx="1828800" cy="34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2B150"/>
                  </a:solidFill>
                </a:rPr>
                <a:t>Demo events</a:t>
              </a:r>
              <a:endParaRPr lang="fr-FR" sz="1200" b="1" dirty="0">
                <a:solidFill>
                  <a:srgbClr val="F2B150"/>
                </a:solidFill>
              </a:endParaRPr>
            </a:p>
          </p:txBody>
        </p:sp>
      </p:grpSp>
      <p:sp>
        <p:nvSpPr>
          <p:cNvPr id="23" name="7 Marcador de texto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09464" y="6474160"/>
            <a:ext cx="6122653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438" y="744353"/>
            <a:ext cx="1690784" cy="21556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108"/>
            <a:ext cx="6725032" cy="4187818"/>
          </a:xfrm>
          <a:prstGeom prst="rect">
            <a:avLst/>
          </a:prstGeom>
        </p:spPr>
      </p:pic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1F702D1B-035B-38CA-5A30-8E0D1E7A926E}"/>
              </a:ext>
            </a:extLst>
          </p:cNvPr>
          <p:cNvSpPr/>
          <p:nvPr/>
        </p:nvSpPr>
        <p:spPr>
          <a:xfrm>
            <a:off x="4150268" y="1752600"/>
            <a:ext cx="19812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3700 landbouwers</a:t>
            </a:r>
            <a:endParaRPr lang="nl-BE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78F5B4E-B1D5-4B3F-77C2-722BD918A31C}"/>
              </a:ext>
            </a:extLst>
          </p:cNvPr>
          <p:cNvSpPr txBox="1"/>
          <p:nvPr/>
        </p:nvSpPr>
        <p:spPr>
          <a:xfrm>
            <a:off x="7391400" y="820412"/>
            <a:ext cx="1240717" cy="198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Akkerbouw</a:t>
            </a:r>
          </a:p>
          <a:p>
            <a:endParaRPr lang="nl-B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Wijnbouw</a:t>
            </a:r>
          </a:p>
          <a:p>
            <a:endParaRPr lang="nl-B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Openlucht groenten, zacht fruit en sierteelt</a:t>
            </a:r>
          </a:p>
          <a:p>
            <a:endParaRPr lang="nl-B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Boomgaarden</a:t>
            </a:r>
          </a:p>
          <a:p>
            <a:endParaRPr lang="nl-B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Groenten onder glas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Biolandbouw</a:t>
            </a:r>
            <a:endParaRPr lang="nl-B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96F0652-FDE3-0CF3-607C-E8AC22C01603}"/>
              </a:ext>
            </a:extLst>
          </p:cNvPr>
          <p:cNvSpPr txBox="1"/>
          <p:nvPr/>
        </p:nvSpPr>
        <p:spPr>
          <a:xfrm>
            <a:off x="4472771" y="4894697"/>
            <a:ext cx="2196037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 nieuwe demonstratie-netwerken, onder leiding van een hub coach</a:t>
            </a:r>
            <a:endParaRPr lang="nl-BE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27659-2B28-4BF4-D82B-70C12FB9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793256" cy="727262"/>
          </a:xfrm>
        </p:spPr>
        <p:txBody>
          <a:bodyPr anchor="t">
            <a:normAutofit/>
          </a:bodyPr>
          <a:lstStyle/>
          <a:p>
            <a:r>
              <a:rPr lang="nl-BE" dirty="0"/>
              <a:t>Hubs als kern van het project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792D87-C16C-F037-0521-62A545C51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41136"/>
            <a:ext cx="4324350" cy="4191000"/>
          </a:xfrm>
        </p:spPr>
        <p:txBody>
          <a:bodyPr>
            <a:normAutofit lnSpcReduction="10000"/>
          </a:bodyPr>
          <a:lstStyle/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10-15 landbouwers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Gefaciliteerd door een hub coach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Ontmoeten elkaar op geregelde basis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Gebaseerd op peer-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-peer uitwisseling van kennis en ervaringen over de implementatie van IPM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Demonstraties voor een bredere groep landbouwers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342900">
              <a:buFont typeface="Arial" panose="020B0604020202020204" pitchFamily="34" charset="0"/>
              <a:buChar char="•"/>
            </a:pP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" indent="0">
              <a:buNone/>
            </a:pP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1E130D2-522F-4EAB-F3CB-4FB6B5299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1800" y="6517410"/>
            <a:ext cx="6019800" cy="3048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Graphic 7" descr="Sociaal netwerk met effen opvulling">
            <a:extLst>
              <a:ext uri="{FF2B5EF4-FFF2-40B4-BE49-F238E27FC236}">
                <a16:creationId xmlns:a16="http://schemas.microsoft.com/office/drawing/2014/main" id="{62BB9FAA-1D6C-09E8-0DB5-F71405836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7725" y="1574461"/>
            <a:ext cx="43243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1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27659-2B28-4BF4-D82B-70C12FB9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19" y="322170"/>
            <a:ext cx="8793256" cy="727262"/>
          </a:xfrm>
        </p:spPr>
        <p:txBody>
          <a:bodyPr anchor="t">
            <a:normAutofit/>
          </a:bodyPr>
          <a:lstStyle/>
          <a:p>
            <a:r>
              <a:rPr lang="nl-BE" dirty="0"/>
              <a:t>Centrale rol van de hub coach</a:t>
            </a:r>
          </a:p>
        </p:txBody>
      </p:sp>
      <p:sp>
        <p:nvSpPr>
          <p:cNvPr id="7" name="Rectangle à coins arrondis 3">
            <a:extLst>
              <a:ext uri="{FF2B5EF4-FFF2-40B4-BE49-F238E27FC236}">
                <a16:creationId xmlns:a16="http://schemas.microsoft.com/office/drawing/2014/main" id="{78C3C4A3-A809-A6E7-0AE3-99D50CCDE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19" y="1371600"/>
            <a:ext cx="4324350" cy="44195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Geeft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individueel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advies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landbouwers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ondersteunt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hen om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experimenteren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Faciliteert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peer-to-peer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uitwisselingen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via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collectieve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coaching van de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groep</a:t>
            </a:r>
            <a:endParaRPr lang="en-GB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Organiseert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demonstraties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bredere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groep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landbouwers</a:t>
            </a:r>
            <a:endParaRPr lang="en-GB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Deelt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inzichten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andere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Hub Coaches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Verzamelt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informatie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over IPM </a:t>
            </a:r>
            <a:r>
              <a:rPr lang="en-GB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strategiën</a:t>
            </a:r>
            <a:endParaRPr lang="en-GB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BACD1A5-7676-2E3D-0D31-2EC35F1336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1800" y="6517410"/>
            <a:ext cx="6019800" cy="3048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Image 4">
            <a:extLst>
              <a:ext uri="{FF2B5EF4-FFF2-40B4-BE49-F238E27FC236}">
                <a16:creationId xmlns:a16="http://schemas.microsoft.com/office/drawing/2014/main" id="{5B03690B-E641-41D8-6CA9-A79C82E2C4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51" t="13793" r="8128" b="20690"/>
          <a:stretch/>
        </p:blipFill>
        <p:spPr>
          <a:xfrm>
            <a:off x="4657725" y="2133599"/>
            <a:ext cx="432435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14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C8438-139B-3900-FA2B-186A1C041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5" y="304800"/>
            <a:ext cx="8686800" cy="761998"/>
          </a:xfrm>
        </p:spPr>
        <p:txBody>
          <a:bodyPr/>
          <a:lstStyle/>
          <a:p>
            <a:r>
              <a:rPr lang="nl-BE" dirty="0"/>
              <a:t>Doel van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2BB7C0-CF19-0606-997C-8B79B4E8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5" y="1387068"/>
            <a:ext cx="8712195" cy="2438400"/>
          </a:xfrm>
        </p:spPr>
        <p:txBody>
          <a:bodyPr/>
          <a:lstStyle/>
          <a:p>
            <a:r>
              <a:rPr lang="nl-BE" dirty="0"/>
              <a:t>Kennismaking met de hub aanpak van IPMWORKS vanuit de praktijk</a:t>
            </a:r>
          </a:p>
          <a:p>
            <a:r>
              <a:rPr lang="nl-BE" dirty="0"/>
              <a:t>Hoe demonstratienetwerken 1)bestendigen, 2) verbinden en 3)uitbreiden in Vlaanderen?</a:t>
            </a:r>
          </a:p>
          <a:p>
            <a:r>
              <a:rPr lang="nl-BE" dirty="0"/>
              <a:t>Mogelijke beleidsaanbevelingen formuleren</a:t>
            </a:r>
          </a:p>
          <a:p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511410-C897-7867-6DC0-1099CB09B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8AEC7D49-59AD-80C4-429E-64F8AA6D412F}"/>
              </a:ext>
            </a:extLst>
          </p:cNvPr>
          <p:cNvGrpSpPr/>
          <p:nvPr/>
        </p:nvGrpSpPr>
        <p:grpSpPr>
          <a:xfrm>
            <a:off x="1676400" y="4186639"/>
            <a:ext cx="1595437" cy="1595437"/>
            <a:chOff x="1676400" y="4186639"/>
            <a:chExt cx="1595437" cy="1595437"/>
          </a:xfrm>
        </p:grpSpPr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DFAD9440-EB45-23CA-8FC2-74ABB4F8DC98}"/>
                </a:ext>
              </a:extLst>
            </p:cNvPr>
            <p:cNvSpPr txBox="1"/>
            <p:nvPr/>
          </p:nvSpPr>
          <p:spPr>
            <a:xfrm>
              <a:off x="2180141" y="5213265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Hub</a:t>
              </a:r>
            </a:p>
          </p:txBody>
        </p:sp>
        <p:pic>
          <p:nvPicPr>
            <p:cNvPr id="16" name="Graphic 15" descr="Sociaal netwerk met effen opvulling">
              <a:extLst>
                <a:ext uri="{FF2B5EF4-FFF2-40B4-BE49-F238E27FC236}">
                  <a16:creationId xmlns:a16="http://schemas.microsoft.com/office/drawing/2014/main" id="{82C487A6-5A00-5C53-38B9-89F468034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76400" y="4186639"/>
              <a:ext cx="1595437" cy="1595437"/>
            </a:xfrm>
            <a:prstGeom prst="rect">
              <a:avLst/>
            </a:prstGeom>
          </p:spPr>
        </p:pic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892D5133-18EB-4697-6543-F5E35D9CB562}"/>
                </a:ext>
              </a:extLst>
            </p:cNvPr>
            <p:cNvSpPr txBox="1"/>
            <p:nvPr/>
          </p:nvSpPr>
          <p:spPr>
            <a:xfrm>
              <a:off x="2442946" y="4599315"/>
              <a:ext cx="37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1</a:t>
              </a:r>
              <a:r>
                <a:rPr lang="nl-NL" dirty="0"/>
                <a:t>.</a:t>
              </a:r>
              <a:endParaRPr lang="nl-BE" dirty="0"/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3A074509-26FF-1161-0777-0B9F79DD3C97}"/>
              </a:ext>
            </a:extLst>
          </p:cNvPr>
          <p:cNvGrpSpPr/>
          <p:nvPr/>
        </p:nvGrpSpPr>
        <p:grpSpPr>
          <a:xfrm>
            <a:off x="577310" y="3470581"/>
            <a:ext cx="3556739" cy="2733300"/>
            <a:chOff x="577310" y="3470581"/>
            <a:chExt cx="3556739" cy="2733300"/>
          </a:xfrm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69E57672-431D-131D-5D26-EE38F9BB3A38}"/>
                </a:ext>
              </a:extLst>
            </p:cNvPr>
            <p:cNvSpPr/>
            <p:nvPr/>
          </p:nvSpPr>
          <p:spPr>
            <a:xfrm rot="20552170">
              <a:off x="2628078" y="3799370"/>
              <a:ext cx="1365879" cy="348590"/>
            </a:xfrm>
            <a:custGeom>
              <a:avLst/>
              <a:gdLst>
                <a:gd name="connsiteX0" fmla="*/ 0 w 1838325"/>
                <a:gd name="connsiteY0" fmla="*/ 104889 h 152514"/>
                <a:gd name="connsiteX1" fmla="*/ 762000 w 1838325"/>
                <a:gd name="connsiteY1" fmla="*/ 114 h 152514"/>
                <a:gd name="connsiteX2" fmla="*/ 1419225 w 1838325"/>
                <a:gd name="connsiteY2" fmla="*/ 85839 h 152514"/>
                <a:gd name="connsiteX3" fmla="*/ 1838325 w 1838325"/>
                <a:gd name="connsiteY3" fmla="*/ 152514 h 152514"/>
                <a:gd name="connsiteX0" fmla="*/ 0 w 1838325"/>
                <a:gd name="connsiteY0" fmla="*/ 105467 h 153092"/>
                <a:gd name="connsiteX1" fmla="*/ 762000 w 1838325"/>
                <a:gd name="connsiteY1" fmla="*/ 692 h 153092"/>
                <a:gd name="connsiteX2" fmla="*/ 1838325 w 1838325"/>
                <a:gd name="connsiteY2" fmla="*/ 153092 h 153092"/>
                <a:gd name="connsiteX0" fmla="*/ 0 w 1838325"/>
                <a:gd name="connsiteY0" fmla="*/ 247874 h 295499"/>
                <a:gd name="connsiteX1" fmla="*/ 952500 w 1838325"/>
                <a:gd name="connsiteY1" fmla="*/ 224 h 295499"/>
                <a:gd name="connsiteX2" fmla="*/ 1838325 w 1838325"/>
                <a:gd name="connsiteY2" fmla="*/ 295499 h 295499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38325"/>
                <a:gd name="connsiteY0" fmla="*/ 326091 h 326091"/>
                <a:gd name="connsiteX1" fmla="*/ 933450 w 1838325"/>
                <a:gd name="connsiteY1" fmla="*/ 2241 h 326091"/>
                <a:gd name="connsiteX2" fmla="*/ 1838325 w 1838325"/>
                <a:gd name="connsiteY2" fmla="*/ 183216 h 3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325" h="326091">
                  <a:moveTo>
                    <a:pt x="0" y="326091"/>
                  </a:moveTo>
                  <a:cubicBezTo>
                    <a:pt x="253206" y="151466"/>
                    <a:pt x="627063" y="26053"/>
                    <a:pt x="933450" y="2241"/>
                  </a:cubicBezTo>
                  <a:cubicBezTo>
                    <a:pt x="1239837" y="-21571"/>
                    <a:pt x="1614091" y="151466"/>
                    <a:pt x="1838325" y="183216"/>
                  </a:cubicBezTo>
                </a:path>
              </a:pathLst>
            </a:custGeom>
            <a:noFill/>
            <a:ln w="76200"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F903128E-B4EC-4799-47BA-1CF80AC9F493}"/>
                </a:ext>
              </a:extLst>
            </p:cNvPr>
            <p:cNvSpPr/>
            <p:nvPr/>
          </p:nvSpPr>
          <p:spPr>
            <a:xfrm rot="1047830" flipH="1">
              <a:off x="768114" y="3810355"/>
              <a:ext cx="1425772" cy="326091"/>
            </a:xfrm>
            <a:custGeom>
              <a:avLst/>
              <a:gdLst>
                <a:gd name="connsiteX0" fmla="*/ 0 w 1838325"/>
                <a:gd name="connsiteY0" fmla="*/ 104889 h 152514"/>
                <a:gd name="connsiteX1" fmla="*/ 762000 w 1838325"/>
                <a:gd name="connsiteY1" fmla="*/ 114 h 152514"/>
                <a:gd name="connsiteX2" fmla="*/ 1419225 w 1838325"/>
                <a:gd name="connsiteY2" fmla="*/ 85839 h 152514"/>
                <a:gd name="connsiteX3" fmla="*/ 1838325 w 1838325"/>
                <a:gd name="connsiteY3" fmla="*/ 152514 h 152514"/>
                <a:gd name="connsiteX0" fmla="*/ 0 w 1838325"/>
                <a:gd name="connsiteY0" fmla="*/ 105467 h 153092"/>
                <a:gd name="connsiteX1" fmla="*/ 762000 w 1838325"/>
                <a:gd name="connsiteY1" fmla="*/ 692 h 153092"/>
                <a:gd name="connsiteX2" fmla="*/ 1838325 w 1838325"/>
                <a:gd name="connsiteY2" fmla="*/ 153092 h 153092"/>
                <a:gd name="connsiteX0" fmla="*/ 0 w 1838325"/>
                <a:gd name="connsiteY0" fmla="*/ 247874 h 295499"/>
                <a:gd name="connsiteX1" fmla="*/ 952500 w 1838325"/>
                <a:gd name="connsiteY1" fmla="*/ 224 h 295499"/>
                <a:gd name="connsiteX2" fmla="*/ 1838325 w 1838325"/>
                <a:gd name="connsiteY2" fmla="*/ 295499 h 295499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38325"/>
                <a:gd name="connsiteY0" fmla="*/ 326091 h 326091"/>
                <a:gd name="connsiteX1" fmla="*/ 933450 w 1838325"/>
                <a:gd name="connsiteY1" fmla="*/ 2241 h 326091"/>
                <a:gd name="connsiteX2" fmla="*/ 1838325 w 1838325"/>
                <a:gd name="connsiteY2" fmla="*/ 183216 h 3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325" h="326091">
                  <a:moveTo>
                    <a:pt x="0" y="326091"/>
                  </a:moveTo>
                  <a:cubicBezTo>
                    <a:pt x="253206" y="151466"/>
                    <a:pt x="627063" y="26053"/>
                    <a:pt x="933450" y="2241"/>
                  </a:cubicBezTo>
                  <a:cubicBezTo>
                    <a:pt x="1239837" y="-21571"/>
                    <a:pt x="1614091" y="151466"/>
                    <a:pt x="1838325" y="183216"/>
                  </a:cubicBezTo>
                </a:path>
              </a:pathLst>
            </a:custGeom>
            <a:noFill/>
            <a:ln w="76200"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34BBCC80-FB0A-AE06-2646-F04A6AF822D9}"/>
                </a:ext>
              </a:extLst>
            </p:cNvPr>
            <p:cNvSpPr/>
            <p:nvPr/>
          </p:nvSpPr>
          <p:spPr>
            <a:xfrm rot="1047830" flipV="1">
              <a:off x="2651893" y="5855291"/>
              <a:ext cx="1365879" cy="348590"/>
            </a:xfrm>
            <a:custGeom>
              <a:avLst/>
              <a:gdLst>
                <a:gd name="connsiteX0" fmla="*/ 0 w 1838325"/>
                <a:gd name="connsiteY0" fmla="*/ 104889 h 152514"/>
                <a:gd name="connsiteX1" fmla="*/ 762000 w 1838325"/>
                <a:gd name="connsiteY1" fmla="*/ 114 h 152514"/>
                <a:gd name="connsiteX2" fmla="*/ 1419225 w 1838325"/>
                <a:gd name="connsiteY2" fmla="*/ 85839 h 152514"/>
                <a:gd name="connsiteX3" fmla="*/ 1838325 w 1838325"/>
                <a:gd name="connsiteY3" fmla="*/ 152514 h 152514"/>
                <a:gd name="connsiteX0" fmla="*/ 0 w 1838325"/>
                <a:gd name="connsiteY0" fmla="*/ 105467 h 153092"/>
                <a:gd name="connsiteX1" fmla="*/ 762000 w 1838325"/>
                <a:gd name="connsiteY1" fmla="*/ 692 h 153092"/>
                <a:gd name="connsiteX2" fmla="*/ 1838325 w 1838325"/>
                <a:gd name="connsiteY2" fmla="*/ 153092 h 153092"/>
                <a:gd name="connsiteX0" fmla="*/ 0 w 1838325"/>
                <a:gd name="connsiteY0" fmla="*/ 247874 h 295499"/>
                <a:gd name="connsiteX1" fmla="*/ 952500 w 1838325"/>
                <a:gd name="connsiteY1" fmla="*/ 224 h 295499"/>
                <a:gd name="connsiteX2" fmla="*/ 1838325 w 1838325"/>
                <a:gd name="connsiteY2" fmla="*/ 295499 h 295499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38325"/>
                <a:gd name="connsiteY0" fmla="*/ 326091 h 326091"/>
                <a:gd name="connsiteX1" fmla="*/ 933450 w 1838325"/>
                <a:gd name="connsiteY1" fmla="*/ 2241 h 326091"/>
                <a:gd name="connsiteX2" fmla="*/ 1838325 w 1838325"/>
                <a:gd name="connsiteY2" fmla="*/ 183216 h 3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325" h="326091">
                  <a:moveTo>
                    <a:pt x="0" y="326091"/>
                  </a:moveTo>
                  <a:cubicBezTo>
                    <a:pt x="253206" y="151466"/>
                    <a:pt x="627063" y="26053"/>
                    <a:pt x="933450" y="2241"/>
                  </a:cubicBezTo>
                  <a:cubicBezTo>
                    <a:pt x="1239837" y="-21571"/>
                    <a:pt x="1614091" y="151466"/>
                    <a:pt x="1838325" y="183216"/>
                  </a:cubicBezTo>
                </a:path>
              </a:pathLst>
            </a:custGeom>
            <a:noFill/>
            <a:ln w="76200"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AA04E9F0-E2C8-5F9A-E05A-60C6FE37356F}"/>
                </a:ext>
              </a:extLst>
            </p:cNvPr>
            <p:cNvSpPr/>
            <p:nvPr/>
          </p:nvSpPr>
          <p:spPr>
            <a:xfrm rot="20552170" flipH="1" flipV="1">
              <a:off x="791929" y="5866276"/>
              <a:ext cx="1425772" cy="326091"/>
            </a:xfrm>
            <a:custGeom>
              <a:avLst/>
              <a:gdLst>
                <a:gd name="connsiteX0" fmla="*/ 0 w 1838325"/>
                <a:gd name="connsiteY0" fmla="*/ 104889 h 152514"/>
                <a:gd name="connsiteX1" fmla="*/ 762000 w 1838325"/>
                <a:gd name="connsiteY1" fmla="*/ 114 h 152514"/>
                <a:gd name="connsiteX2" fmla="*/ 1419225 w 1838325"/>
                <a:gd name="connsiteY2" fmla="*/ 85839 h 152514"/>
                <a:gd name="connsiteX3" fmla="*/ 1838325 w 1838325"/>
                <a:gd name="connsiteY3" fmla="*/ 152514 h 152514"/>
                <a:gd name="connsiteX0" fmla="*/ 0 w 1838325"/>
                <a:gd name="connsiteY0" fmla="*/ 105467 h 153092"/>
                <a:gd name="connsiteX1" fmla="*/ 762000 w 1838325"/>
                <a:gd name="connsiteY1" fmla="*/ 692 h 153092"/>
                <a:gd name="connsiteX2" fmla="*/ 1838325 w 1838325"/>
                <a:gd name="connsiteY2" fmla="*/ 153092 h 153092"/>
                <a:gd name="connsiteX0" fmla="*/ 0 w 1838325"/>
                <a:gd name="connsiteY0" fmla="*/ 247874 h 295499"/>
                <a:gd name="connsiteX1" fmla="*/ 952500 w 1838325"/>
                <a:gd name="connsiteY1" fmla="*/ 224 h 295499"/>
                <a:gd name="connsiteX2" fmla="*/ 1838325 w 1838325"/>
                <a:gd name="connsiteY2" fmla="*/ 295499 h 295499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38325"/>
                <a:gd name="connsiteY0" fmla="*/ 326091 h 326091"/>
                <a:gd name="connsiteX1" fmla="*/ 933450 w 1838325"/>
                <a:gd name="connsiteY1" fmla="*/ 2241 h 326091"/>
                <a:gd name="connsiteX2" fmla="*/ 1838325 w 1838325"/>
                <a:gd name="connsiteY2" fmla="*/ 183216 h 3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325" h="326091">
                  <a:moveTo>
                    <a:pt x="0" y="326091"/>
                  </a:moveTo>
                  <a:cubicBezTo>
                    <a:pt x="253206" y="151466"/>
                    <a:pt x="627063" y="26053"/>
                    <a:pt x="933450" y="2241"/>
                  </a:cubicBezTo>
                  <a:cubicBezTo>
                    <a:pt x="1239837" y="-21571"/>
                    <a:pt x="1614091" y="151466"/>
                    <a:pt x="1838325" y="183216"/>
                  </a:cubicBezTo>
                </a:path>
              </a:pathLst>
            </a:custGeom>
            <a:noFill/>
            <a:ln w="76200"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F08D54D5-214A-F4CC-3C80-455FEA208AB8}"/>
                </a:ext>
              </a:extLst>
            </p:cNvPr>
            <p:cNvSpPr/>
            <p:nvPr/>
          </p:nvSpPr>
          <p:spPr>
            <a:xfrm rot="20552170">
              <a:off x="577310" y="5321891"/>
              <a:ext cx="1365879" cy="348590"/>
            </a:xfrm>
            <a:custGeom>
              <a:avLst/>
              <a:gdLst>
                <a:gd name="connsiteX0" fmla="*/ 0 w 1838325"/>
                <a:gd name="connsiteY0" fmla="*/ 104889 h 152514"/>
                <a:gd name="connsiteX1" fmla="*/ 762000 w 1838325"/>
                <a:gd name="connsiteY1" fmla="*/ 114 h 152514"/>
                <a:gd name="connsiteX2" fmla="*/ 1419225 w 1838325"/>
                <a:gd name="connsiteY2" fmla="*/ 85839 h 152514"/>
                <a:gd name="connsiteX3" fmla="*/ 1838325 w 1838325"/>
                <a:gd name="connsiteY3" fmla="*/ 152514 h 152514"/>
                <a:gd name="connsiteX0" fmla="*/ 0 w 1838325"/>
                <a:gd name="connsiteY0" fmla="*/ 105467 h 153092"/>
                <a:gd name="connsiteX1" fmla="*/ 762000 w 1838325"/>
                <a:gd name="connsiteY1" fmla="*/ 692 h 153092"/>
                <a:gd name="connsiteX2" fmla="*/ 1838325 w 1838325"/>
                <a:gd name="connsiteY2" fmla="*/ 153092 h 153092"/>
                <a:gd name="connsiteX0" fmla="*/ 0 w 1838325"/>
                <a:gd name="connsiteY0" fmla="*/ 247874 h 295499"/>
                <a:gd name="connsiteX1" fmla="*/ 952500 w 1838325"/>
                <a:gd name="connsiteY1" fmla="*/ 224 h 295499"/>
                <a:gd name="connsiteX2" fmla="*/ 1838325 w 1838325"/>
                <a:gd name="connsiteY2" fmla="*/ 295499 h 295499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38325"/>
                <a:gd name="connsiteY0" fmla="*/ 326091 h 326091"/>
                <a:gd name="connsiteX1" fmla="*/ 933450 w 1838325"/>
                <a:gd name="connsiteY1" fmla="*/ 2241 h 326091"/>
                <a:gd name="connsiteX2" fmla="*/ 1838325 w 1838325"/>
                <a:gd name="connsiteY2" fmla="*/ 183216 h 3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325" h="326091">
                  <a:moveTo>
                    <a:pt x="0" y="326091"/>
                  </a:moveTo>
                  <a:cubicBezTo>
                    <a:pt x="253206" y="151466"/>
                    <a:pt x="627063" y="26053"/>
                    <a:pt x="933450" y="2241"/>
                  </a:cubicBezTo>
                  <a:cubicBezTo>
                    <a:pt x="1239837" y="-21571"/>
                    <a:pt x="1614091" y="151466"/>
                    <a:pt x="1838325" y="183216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  <a:prstDash val="sysDash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9DAE3E9-5827-7F3E-4CFC-424AB571DFD3}"/>
                </a:ext>
              </a:extLst>
            </p:cNvPr>
            <p:cNvSpPr/>
            <p:nvPr/>
          </p:nvSpPr>
          <p:spPr>
            <a:xfrm rot="1047830" flipH="1">
              <a:off x="2694936" y="5259082"/>
              <a:ext cx="1425772" cy="326091"/>
            </a:xfrm>
            <a:custGeom>
              <a:avLst/>
              <a:gdLst>
                <a:gd name="connsiteX0" fmla="*/ 0 w 1838325"/>
                <a:gd name="connsiteY0" fmla="*/ 104889 h 152514"/>
                <a:gd name="connsiteX1" fmla="*/ 762000 w 1838325"/>
                <a:gd name="connsiteY1" fmla="*/ 114 h 152514"/>
                <a:gd name="connsiteX2" fmla="*/ 1419225 w 1838325"/>
                <a:gd name="connsiteY2" fmla="*/ 85839 h 152514"/>
                <a:gd name="connsiteX3" fmla="*/ 1838325 w 1838325"/>
                <a:gd name="connsiteY3" fmla="*/ 152514 h 152514"/>
                <a:gd name="connsiteX0" fmla="*/ 0 w 1838325"/>
                <a:gd name="connsiteY0" fmla="*/ 105467 h 153092"/>
                <a:gd name="connsiteX1" fmla="*/ 762000 w 1838325"/>
                <a:gd name="connsiteY1" fmla="*/ 692 h 153092"/>
                <a:gd name="connsiteX2" fmla="*/ 1838325 w 1838325"/>
                <a:gd name="connsiteY2" fmla="*/ 153092 h 153092"/>
                <a:gd name="connsiteX0" fmla="*/ 0 w 1838325"/>
                <a:gd name="connsiteY0" fmla="*/ 247874 h 295499"/>
                <a:gd name="connsiteX1" fmla="*/ 952500 w 1838325"/>
                <a:gd name="connsiteY1" fmla="*/ 224 h 295499"/>
                <a:gd name="connsiteX2" fmla="*/ 1838325 w 1838325"/>
                <a:gd name="connsiteY2" fmla="*/ 295499 h 295499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38325"/>
                <a:gd name="connsiteY0" fmla="*/ 326091 h 326091"/>
                <a:gd name="connsiteX1" fmla="*/ 933450 w 1838325"/>
                <a:gd name="connsiteY1" fmla="*/ 2241 h 326091"/>
                <a:gd name="connsiteX2" fmla="*/ 1838325 w 1838325"/>
                <a:gd name="connsiteY2" fmla="*/ 183216 h 3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325" h="326091">
                  <a:moveTo>
                    <a:pt x="0" y="326091"/>
                  </a:moveTo>
                  <a:cubicBezTo>
                    <a:pt x="253206" y="151466"/>
                    <a:pt x="627063" y="26053"/>
                    <a:pt x="933450" y="2241"/>
                  </a:cubicBezTo>
                  <a:cubicBezTo>
                    <a:pt x="1239837" y="-21571"/>
                    <a:pt x="1614091" y="151466"/>
                    <a:pt x="1838325" y="183216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  <a:prstDash val="sysDash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4A848AE-A4B9-8ED0-7604-6C2C07A815F9}"/>
                </a:ext>
              </a:extLst>
            </p:cNvPr>
            <p:cNvSpPr/>
            <p:nvPr/>
          </p:nvSpPr>
          <p:spPr>
            <a:xfrm rot="1047830" flipV="1">
              <a:off x="594493" y="4743973"/>
              <a:ext cx="1365879" cy="348590"/>
            </a:xfrm>
            <a:custGeom>
              <a:avLst/>
              <a:gdLst>
                <a:gd name="connsiteX0" fmla="*/ 0 w 1838325"/>
                <a:gd name="connsiteY0" fmla="*/ 104889 h 152514"/>
                <a:gd name="connsiteX1" fmla="*/ 762000 w 1838325"/>
                <a:gd name="connsiteY1" fmla="*/ 114 h 152514"/>
                <a:gd name="connsiteX2" fmla="*/ 1419225 w 1838325"/>
                <a:gd name="connsiteY2" fmla="*/ 85839 h 152514"/>
                <a:gd name="connsiteX3" fmla="*/ 1838325 w 1838325"/>
                <a:gd name="connsiteY3" fmla="*/ 152514 h 152514"/>
                <a:gd name="connsiteX0" fmla="*/ 0 w 1838325"/>
                <a:gd name="connsiteY0" fmla="*/ 105467 h 153092"/>
                <a:gd name="connsiteX1" fmla="*/ 762000 w 1838325"/>
                <a:gd name="connsiteY1" fmla="*/ 692 h 153092"/>
                <a:gd name="connsiteX2" fmla="*/ 1838325 w 1838325"/>
                <a:gd name="connsiteY2" fmla="*/ 153092 h 153092"/>
                <a:gd name="connsiteX0" fmla="*/ 0 w 1838325"/>
                <a:gd name="connsiteY0" fmla="*/ 247874 h 295499"/>
                <a:gd name="connsiteX1" fmla="*/ 952500 w 1838325"/>
                <a:gd name="connsiteY1" fmla="*/ 224 h 295499"/>
                <a:gd name="connsiteX2" fmla="*/ 1838325 w 1838325"/>
                <a:gd name="connsiteY2" fmla="*/ 295499 h 295499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38325"/>
                <a:gd name="connsiteY0" fmla="*/ 326091 h 326091"/>
                <a:gd name="connsiteX1" fmla="*/ 933450 w 1838325"/>
                <a:gd name="connsiteY1" fmla="*/ 2241 h 326091"/>
                <a:gd name="connsiteX2" fmla="*/ 1838325 w 1838325"/>
                <a:gd name="connsiteY2" fmla="*/ 183216 h 3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325" h="326091">
                  <a:moveTo>
                    <a:pt x="0" y="326091"/>
                  </a:moveTo>
                  <a:cubicBezTo>
                    <a:pt x="253206" y="151466"/>
                    <a:pt x="627063" y="26053"/>
                    <a:pt x="933450" y="2241"/>
                  </a:cubicBezTo>
                  <a:cubicBezTo>
                    <a:pt x="1239837" y="-21571"/>
                    <a:pt x="1614091" y="151466"/>
                    <a:pt x="1838325" y="183216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  <a:prstDash val="sysDash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37B965BD-3D67-F685-7644-C031096C9561}"/>
                </a:ext>
              </a:extLst>
            </p:cNvPr>
            <p:cNvSpPr/>
            <p:nvPr/>
          </p:nvSpPr>
          <p:spPr>
            <a:xfrm rot="20552170" flipH="1" flipV="1">
              <a:off x="2708277" y="4702225"/>
              <a:ext cx="1425772" cy="326091"/>
            </a:xfrm>
            <a:custGeom>
              <a:avLst/>
              <a:gdLst>
                <a:gd name="connsiteX0" fmla="*/ 0 w 1838325"/>
                <a:gd name="connsiteY0" fmla="*/ 104889 h 152514"/>
                <a:gd name="connsiteX1" fmla="*/ 762000 w 1838325"/>
                <a:gd name="connsiteY1" fmla="*/ 114 h 152514"/>
                <a:gd name="connsiteX2" fmla="*/ 1419225 w 1838325"/>
                <a:gd name="connsiteY2" fmla="*/ 85839 h 152514"/>
                <a:gd name="connsiteX3" fmla="*/ 1838325 w 1838325"/>
                <a:gd name="connsiteY3" fmla="*/ 152514 h 152514"/>
                <a:gd name="connsiteX0" fmla="*/ 0 w 1838325"/>
                <a:gd name="connsiteY0" fmla="*/ 105467 h 153092"/>
                <a:gd name="connsiteX1" fmla="*/ 762000 w 1838325"/>
                <a:gd name="connsiteY1" fmla="*/ 692 h 153092"/>
                <a:gd name="connsiteX2" fmla="*/ 1838325 w 1838325"/>
                <a:gd name="connsiteY2" fmla="*/ 153092 h 153092"/>
                <a:gd name="connsiteX0" fmla="*/ 0 w 1838325"/>
                <a:gd name="connsiteY0" fmla="*/ 247874 h 295499"/>
                <a:gd name="connsiteX1" fmla="*/ 952500 w 1838325"/>
                <a:gd name="connsiteY1" fmla="*/ 224 h 295499"/>
                <a:gd name="connsiteX2" fmla="*/ 1838325 w 1838325"/>
                <a:gd name="connsiteY2" fmla="*/ 295499 h 295499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38325"/>
                <a:gd name="connsiteY0" fmla="*/ 326091 h 326091"/>
                <a:gd name="connsiteX1" fmla="*/ 933450 w 1838325"/>
                <a:gd name="connsiteY1" fmla="*/ 2241 h 326091"/>
                <a:gd name="connsiteX2" fmla="*/ 1838325 w 1838325"/>
                <a:gd name="connsiteY2" fmla="*/ 183216 h 3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325" h="326091">
                  <a:moveTo>
                    <a:pt x="0" y="326091"/>
                  </a:moveTo>
                  <a:cubicBezTo>
                    <a:pt x="253206" y="151466"/>
                    <a:pt x="627063" y="26053"/>
                    <a:pt x="933450" y="2241"/>
                  </a:cubicBezTo>
                  <a:cubicBezTo>
                    <a:pt x="1239837" y="-21571"/>
                    <a:pt x="1614091" y="151466"/>
                    <a:pt x="1838325" y="183216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  <a:prstDash val="sysDash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102DEA65-96D2-7FBF-A136-09F14C4A4EC9}"/>
                </a:ext>
              </a:extLst>
            </p:cNvPr>
            <p:cNvSpPr txBox="1"/>
            <p:nvPr/>
          </p:nvSpPr>
          <p:spPr>
            <a:xfrm>
              <a:off x="947959" y="4495800"/>
              <a:ext cx="37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2</a:t>
              </a:r>
              <a:r>
                <a:rPr lang="nl-NL" dirty="0"/>
                <a:t>.</a:t>
              </a:r>
              <a:endParaRPr lang="nl-BE" dirty="0"/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1ABC6365-E212-FF22-7267-6D6132097979}"/>
                </a:ext>
              </a:extLst>
            </p:cNvPr>
            <p:cNvSpPr txBox="1"/>
            <p:nvPr/>
          </p:nvSpPr>
          <p:spPr>
            <a:xfrm>
              <a:off x="1377373" y="3470581"/>
              <a:ext cx="37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2</a:t>
              </a:r>
              <a:r>
                <a:rPr lang="nl-NL" dirty="0"/>
                <a:t>.</a:t>
              </a:r>
              <a:endParaRPr lang="nl-BE" dirty="0"/>
            </a:p>
          </p:txBody>
        </p: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5CDD9384-8D8A-79E6-198C-C0992CF88820}"/>
              </a:ext>
            </a:extLst>
          </p:cNvPr>
          <p:cNvGrpSpPr/>
          <p:nvPr/>
        </p:nvGrpSpPr>
        <p:grpSpPr>
          <a:xfrm>
            <a:off x="4598198" y="3475035"/>
            <a:ext cx="2980310" cy="2418192"/>
            <a:chOff x="4598198" y="3475035"/>
            <a:chExt cx="2980310" cy="2418192"/>
          </a:xfrm>
        </p:grpSpPr>
        <p:pic>
          <p:nvPicPr>
            <p:cNvPr id="6" name="Graphic 5" descr="Sociaal netwerk met effen opvulling">
              <a:extLst>
                <a:ext uri="{FF2B5EF4-FFF2-40B4-BE49-F238E27FC236}">
                  <a16:creationId xmlns:a16="http://schemas.microsoft.com/office/drawing/2014/main" id="{0BDD18A9-EC85-CC8B-3EE1-256A66B33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06357" y="4831190"/>
              <a:ext cx="1062037" cy="1062037"/>
            </a:xfrm>
            <a:prstGeom prst="rect">
              <a:avLst/>
            </a:prstGeom>
          </p:spPr>
        </p:pic>
        <p:pic>
          <p:nvPicPr>
            <p:cNvPr id="17" name="Graphic 16" descr="Sociaal netwerk met effen opvulling">
              <a:extLst>
                <a:ext uri="{FF2B5EF4-FFF2-40B4-BE49-F238E27FC236}">
                  <a16:creationId xmlns:a16="http://schemas.microsoft.com/office/drawing/2014/main" id="{C3602B2B-DA0B-8647-50D6-B34DEB1E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98198" y="3475035"/>
              <a:ext cx="1062037" cy="1062037"/>
            </a:xfrm>
            <a:prstGeom prst="rect">
              <a:avLst/>
            </a:prstGeom>
          </p:spPr>
        </p:pic>
        <p:pic>
          <p:nvPicPr>
            <p:cNvPr id="18" name="Graphic 17" descr="Sociaal netwerk met effen opvulling">
              <a:extLst>
                <a:ext uri="{FF2B5EF4-FFF2-40B4-BE49-F238E27FC236}">
                  <a16:creationId xmlns:a16="http://schemas.microsoft.com/office/drawing/2014/main" id="{B4DE04FE-46AB-58B4-0E02-74E021A59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16471" y="3856231"/>
              <a:ext cx="1062037" cy="1062037"/>
            </a:xfrm>
            <a:prstGeom prst="rect">
              <a:avLst/>
            </a:prstGeom>
          </p:spPr>
        </p:pic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956B5EC5-4824-8DFE-F7F9-7B43824D25EF}"/>
                </a:ext>
              </a:extLst>
            </p:cNvPr>
            <p:cNvSpPr txBox="1"/>
            <p:nvPr/>
          </p:nvSpPr>
          <p:spPr>
            <a:xfrm>
              <a:off x="5712115" y="4283618"/>
              <a:ext cx="37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3</a:t>
              </a:r>
              <a:r>
                <a:rPr lang="nl-NL" dirty="0"/>
                <a:t>.</a:t>
              </a:r>
              <a:endParaRPr lang="nl-BE" dirty="0"/>
            </a:p>
          </p:txBody>
        </p:sp>
      </p:grpSp>
    </p:spTree>
    <p:extLst>
      <p:ext uri="{BB962C8B-B14F-4D97-AF65-F5344CB8AC3E}">
        <p14:creationId xmlns:p14="http://schemas.microsoft.com/office/powerpoint/2010/main" val="238435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IPMWORKS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85BB4E"/>
      </a:accent1>
      <a:accent2>
        <a:srgbClr val="098A48"/>
      </a:accent2>
      <a:accent3>
        <a:srgbClr val="005A35"/>
      </a:accent3>
      <a:accent4>
        <a:srgbClr val="909465"/>
      </a:accent4>
      <a:accent5>
        <a:srgbClr val="956B43"/>
      </a:accent5>
      <a:accent6>
        <a:srgbClr val="FEA022"/>
      </a:accent6>
      <a:hlink>
        <a:srgbClr val="E79D40"/>
      </a:hlink>
      <a:folHlink>
        <a:srgbClr val="EBAC5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4D03FC0305B144A7C1A402B947EF87" ma:contentTypeVersion="0" ma:contentTypeDescription="Create a new document." ma:contentTypeScope="" ma:versionID="7f42f20579d03458dc3482c11d301d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A87C0D-876C-4863-9FB6-1A9BE6C3C8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8EE7ED-C098-4B0E-B729-96C0CB4C9E3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48A0FC-EC02-4CB7-A066-54CDCD150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486</Words>
  <Application>Microsoft Office PowerPoint</Application>
  <PresentationFormat>Diavoorstelling (4:3)</PresentationFormat>
  <Paragraphs>93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2</vt:lpstr>
      <vt:lpstr>Austin</vt:lpstr>
      <vt:lpstr>IPMWORKS AN EU-WIDE FARM NETWORK DEMONSTRATING AND PROMOTING COST-EFFECTIVE INTEGRATED PESTICIDES MANAGEMENT STRATEGIES</vt:lpstr>
      <vt:lpstr>Doel</vt:lpstr>
      <vt:lpstr>Holistische visie op IPM</vt:lpstr>
      <vt:lpstr>Holistische visie op IPM</vt:lpstr>
      <vt:lpstr>Activiteiten</vt:lpstr>
      <vt:lpstr>Het IPMWORKS netwerk</vt:lpstr>
      <vt:lpstr>Hubs als kern van het project</vt:lpstr>
      <vt:lpstr>Centrale rol van de hub coach</vt:lpstr>
      <vt:lpstr>Doel van vandaag</vt:lpstr>
      <vt:lpstr>Agenda</vt:lpstr>
      <vt:lpstr>CONTACT DETAILS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proyecto y la participación de IAMZ</dc:title>
  <dc:creator>Rocio Juste</dc:creator>
  <cp:lastModifiedBy>Laure Triste</cp:lastModifiedBy>
  <cp:revision>242</cp:revision>
  <dcterms:created xsi:type="dcterms:W3CDTF">2020-11-16T11:59:38Z</dcterms:created>
  <dcterms:modified xsi:type="dcterms:W3CDTF">2024-02-12T13:27:00Z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0x010100CA4D03FC0305B144A7C1A402B947EF87</vt:lpwstr>
  </property>
</Properties>
</file>